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559675" cy="10691813"/>
  <p:notesSz cx="6735763" cy="9866313"/>
  <p:defaultTex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EF8C47-172F-49C7-A1DE-307AEAFE4628}">
          <p14:sldIdLst>
            <p14:sldId id="256"/>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AB5B"/>
    <a:srgbClr val="00FA71"/>
    <a:srgbClr val="FFD653"/>
    <a:srgbClr val="2F528F"/>
    <a:srgbClr val="F757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4" autoAdjust="0"/>
    <p:restoredTop sz="94660"/>
  </p:normalViewPr>
  <p:slideViewPr>
    <p:cSldViewPr snapToGrid="0">
      <p:cViewPr>
        <p:scale>
          <a:sx n="50" d="100"/>
          <a:sy n="50" d="100"/>
        </p:scale>
        <p:origin x="222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7" y="1749799"/>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1" y="5615681"/>
            <a:ext cx="5669756" cy="2581379"/>
          </a:xfrm>
        </p:spPr>
        <p:txBody>
          <a:bodyPr/>
          <a:lstStyle>
            <a:lvl1pPr marL="0" indent="0" algn="ctr">
              <a:buNone/>
              <a:defRPr sz="1984"/>
            </a:lvl1pPr>
            <a:lvl2pPr marL="377953" indent="0" algn="ctr">
              <a:buNone/>
              <a:defRPr sz="1653"/>
            </a:lvl2pPr>
            <a:lvl3pPr marL="755905" indent="0" algn="ctr">
              <a:buNone/>
              <a:defRPr sz="1488"/>
            </a:lvl3pPr>
            <a:lvl4pPr marL="1133858" indent="0" algn="ctr">
              <a:buNone/>
              <a:defRPr sz="1323"/>
            </a:lvl4pPr>
            <a:lvl5pPr marL="1511811" indent="0" algn="ctr">
              <a:buNone/>
              <a:defRPr sz="1323"/>
            </a:lvl5pPr>
            <a:lvl6pPr marL="1889764" indent="0" algn="ctr">
              <a:buNone/>
              <a:defRPr sz="1323"/>
            </a:lvl6pPr>
            <a:lvl7pPr marL="2267716" indent="0" algn="ctr">
              <a:buNone/>
              <a:defRPr sz="1323"/>
            </a:lvl7pPr>
            <a:lvl8pPr marL="2645669" indent="0" algn="ctr">
              <a:buNone/>
              <a:defRPr sz="1323"/>
            </a:lvl8pPr>
            <a:lvl9pPr marL="3023622"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75193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058499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6" y="569244"/>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9" y="569244"/>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65783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92234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2" y="2665533"/>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2" y="7155106"/>
            <a:ext cx="6520220" cy="2338833"/>
          </a:xfrm>
        </p:spPr>
        <p:txBody>
          <a:bodyPr/>
          <a:lstStyle>
            <a:lvl1pPr marL="0" indent="0">
              <a:buNone/>
              <a:defRPr sz="1984">
                <a:solidFill>
                  <a:schemeClr val="tx1"/>
                </a:solidFill>
              </a:defRPr>
            </a:lvl1pPr>
            <a:lvl2pPr marL="377953" indent="0">
              <a:buNone/>
              <a:defRPr sz="1653">
                <a:solidFill>
                  <a:schemeClr val="tx1">
                    <a:tint val="75000"/>
                  </a:schemeClr>
                </a:solidFill>
              </a:defRPr>
            </a:lvl2pPr>
            <a:lvl3pPr marL="755905" indent="0">
              <a:buNone/>
              <a:defRPr sz="1488">
                <a:solidFill>
                  <a:schemeClr val="tx1">
                    <a:tint val="75000"/>
                  </a:schemeClr>
                </a:solidFill>
              </a:defRPr>
            </a:lvl3pPr>
            <a:lvl4pPr marL="1133858" indent="0">
              <a:buNone/>
              <a:defRPr sz="1323">
                <a:solidFill>
                  <a:schemeClr val="tx1">
                    <a:tint val="75000"/>
                  </a:schemeClr>
                </a:solidFill>
              </a:defRPr>
            </a:lvl4pPr>
            <a:lvl5pPr marL="1511811" indent="0">
              <a:buNone/>
              <a:defRPr sz="1323">
                <a:solidFill>
                  <a:schemeClr val="tx1">
                    <a:tint val="75000"/>
                  </a:schemeClr>
                </a:solidFill>
              </a:defRPr>
            </a:lvl5pPr>
            <a:lvl6pPr marL="1889764" indent="0">
              <a:buNone/>
              <a:defRPr sz="1323">
                <a:solidFill>
                  <a:schemeClr val="tx1">
                    <a:tint val="75000"/>
                  </a:schemeClr>
                </a:solidFill>
              </a:defRPr>
            </a:lvl6pPr>
            <a:lvl7pPr marL="2267716" indent="0">
              <a:buNone/>
              <a:defRPr sz="1323">
                <a:solidFill>
                  <a:schemeClr val="tx1">
                    <a:tint val="75000"/>
                  </a:schemeClr>
                </a:solidFill>
              </a:defRPr>
            </a:lvl7pPr>
            <a:lvl8pPr marL="2645669" indent="0">
              <a:buNone/>
              <a:defRPr sz="1323">
                <a:solidFill>
                  <a:schemeClr val="tx1">
                    <a:tint val="75000"/>
                  </a:schemeClr>
                </a:solidFill>
              </a:defRPr>
            </a:lvl8pPr>
            <a:lvl9pPr marL="3023622"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30185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3"/>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6" y="2846203"/>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26206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4" y="2620982"/>
            <a:ext cx="3198096" cy="1284503"/>
          </a:xfrm>
        </p:spPr>
        <p:txBody>
          <a:bodyPr anchor="b"/>
          <a:lstStyle>
            <a:lvl1pPr marL="0" indent="0">
              <a:buNone/>
              <a:defRPr sz="1984" b="1"/>
            </a:lvl1pPr>
            <a:lvl2pPr marL="377953" indent="0">
              <a:buNone/>
              <a:defRPr sz="1653" b="1"/>
            </a:lvl2pPr>
            <a:lvl3pPr marL="755905" indent="0">
              <a:buNone/>
              <a:defRPr sz="1488" b="1"/>
            </a:lvl3pPr>
            <a:lvl4pPr marL="1133858" indent="0">
              <a:buNone/>
              <a:defRPr sz="1323" b="1"/>
            </a:lvl4pPr>
            <a:lvl5pPr marL="1511811" indent="0">
              <a:buNone/>
              <a:defRPr sz="1323" b="1"/>
            </a:lvl5pPr>
            <a:lvl6pPr marL="1889764" indent="0">
              <a:buNone/>
              <a:defRPr sz="1323" b="1"/>
            </a:lvl6pPr>
            <a:lvl7pPr marL="2267716" indent="0">
              <a:buNone/>
              <a:defRPr sz="1323" b="1"/>
            </a:lvl7pPr>
            <a:lvl8pPr marL="2645669" indent="0">
              <a:buNone/>
              <a:defRPr sz="1323" b="1"/>
            </a:lvl8pPr>
            <a:lvl9pPr marL="3023622"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4" y="3905484"/>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8" y="2620982"/>
            <a:ext cx="3213847" cy="1284503"/>
          </a:xfrm>
        </p:spPr>
        <p:txBody>
          <a:bodyPr anchor="b"/>
          <a:lstStyle>
            <a:lvl1pPr marL="0" indent="0">
              <a:buNone/>
              <a:defRPr sz="1984" b="1"/>
            </a:lvl1pPr>
            <a:lvl2pPr marL="377953" indent="0">
              <a:buNone/>
              <a:defRPr sz="1653" b="1"/>
            </a:lvl2pPr>
            <a:lvl3pPr marL="755905" indent="0">
              <a:buNone/>
              <a:defRPr sz="1488" b="1"/>
            </a:lvl3pPr>
            <a:lvl4pPr marL="1133858" indent="0">
              <a:buNone/>
              <a:defRPr sz="1323" b="1"/>
            </a:lvl4pPr>
            <a:lvl5pPr marL="1511811" indent="0">
              <a:buNone/>
              <a:defRPr sz="1323" b="1"/>
            </a:lvl5pPr>
            <a:lvl6pPr marL="1889764" indent="0">
              <a:buNone/>
              <a:defRPr sz="1323" b="1"/>
            </a:lvl6pPr>
            <a:lvl7pPr marL="2267716" indent="0">
              <a:buNone/>
              <a:defRPr sz="1323" b="1"/>
            </a:lvl7pPr>
            <a:lvl8pPr marL="2645669" indent="0">
              <a:buNone/>
              <a:defRPr sz="1323" b="1"/>
            </a:lvl8pPr>
            <a:lvl9pPr marL="3023622"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8" y="3905484"/>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79176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061072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35037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50" y="1539429"/>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3"/>
            </a:lvl1pPr>
            <a:lvl2pPr marL="377953" indent="0">
              <a:buNone/>
              <a:defRPr sz="1157"/>
            </a:lvl2pPr>
            <a:lvl3pPr marL="755905" indent="0">
              <a:buNone/>
              <a:defRPr sz="992"/>
            </a:lvl3pPr>
            <a:lvl4pPr marL="1133858" indent="0">
              <a:buNone/>
              <a:defRPr sz="827"/>
            </a:lvl4pPr>
            <a:lvl5pPr marL="1511811" indent="0">
              <a:buNone/>
              <a:defRPr sz="827"/>
            </a:lvl5pPr>
            <a:lvl6pPr marL="1889764" indent="0">
              <a:buNone/>
              <a:defRPr sz="827"/>
            </a:lvl6pPr>
            <a:lvl7pPr marL="2267716" indent="0">
              <a:buNone/>
              <a:defRPr sz="827"/>
            </a:lvl7pPr>
            <a:lvl8pPr marL="2645669" indent="0">
              <a:buNone/>
              <a:defRPr sz="827"/>
            </a:lvl8pPr>
            <a:lvl9pPr marL="3023622"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69930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50" y="1539429"/>
            <a:ext cx="3827085" cy="7598117"/>
          </a:xfrm>
        </p:spPr>
        <p:txBody>
          <a:bodyPr anchor="t"/>
          <a:lstStyle>
            <a:lvl1pPr marL="0" indent="0">
              <a:buNone/>
              <a:defRPr sz="2645"/>
            </a:lvl1pPr>
            <a:lvl2pPr marL="377953" indent="0">
              <a:buNone/>
              <a:defRPr sz="2315"/>
            </a:lvl2pPr>
            <a:lvl3pPr marL="755905" indent="0">
              <a:buNone/>
              <a:defRPr sz="1984"/>
            </a:lvl3pPr>
            <a:lvl4pPr marL="1133858" indent="0">
              <a:buNone/>
              <a:defRPr sz="1653"/>
            </a:lvl4pPr>
            <a:lvl5pPr marL="1511811" indent="0">
              <a:buNone/>
              <a:defRPr sz="1653"/>
            </a:lvl5pPr>
            <a:lvl6pPr marL="1889764" indent="0">
              <a:buNone/>
              <a:defRPr sz="1653"/>
            </a:lvl6pPr>
            <a:lvl7pPr marL="2267716" indent="0">
              <a:buNone/>
              <a:defRPr sz="1653"/>
            </a:lvl7pPr>
            <a:lvl8pPr marL="2645669" indent="0">
              <a:buNone/>
              <a:defRPr sz="1653"/>
            </a:lvl8pPr>
            <a:lvl9pPr marL="3023622"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3"/>
            </a:lvl1pPr>
            <a:lvl2pPr marL="377953" indent="0">
              <a:buNone/>
              <a:defRPr sz="1157"/>
            </a:lvl2pPr>
            <a:lvl3pPr marL="755905" indent="0">
              <a:buNone/>
              <a:defRPr sz="992"/>
            </a:lvl3pPr>
            <a:lvl4pPr marL="1133858" indent="0">
              <a:buNone/>
              <a:defRPr sz="827"/>
            </a:lvl4pPr>
            <a:lvl5pPr marL="1511811" indent="0">
              <a:buNone/>
              <a:defRPr sz="827"/>
            </a:lvl5pPr>
            <a:lvl6pPr marL="1889764" indent="0">
              <a:buNone/>
              <a:defRPr sz="827"/>
            </a:lvl6pPr>
            <a:lvl7pPr marL="2267716" indent="0">
              <a:buNone/>
              <a:defRPr sz="827"/>
            </a:lvl7pPr>
            <a:lvl8pPr marL="2645669" indent="0">
              <a:buNone/>
              <a:defRPr sz="827"/>
            </a:lvl8pPr>
            <a:lvl9pPr marL="3023622"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2025/9/3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03037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9"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9" y="2846203"/>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30"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0BE2D3A-3FAB-4268-A55B-A6F562669193}" type="datetimeFigureOut">
              <a:rPr kumimoji="1" lang="ja-JP" altLang="en-US" smtClean="0"/>
              <a:t>2025/9/3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866643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05"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77" indent="-188977" algn="l" defTabSz="755905"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29" indent="-188977" algn="l" defTabSz="755905"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881" indent="-188977" algn="l" defTabSz="755905"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34"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788"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740"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692"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645"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599"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05" rtl="0" eaLnBrk="1" latinLnBrk="0" hangingPunct="1">
        <a:defRPr kumimoji="1" sz="1488" kern="1200">
          <a:solidFill>
            <a:schemeClr val="tx1"/>
          </a:solidFill>
          <a:latin typeface="+mn-lt"/>
          <a:ea typeface="+mn-ea"/>
          <a:cs typeface="+mn-cs"/>
        </a:defRPr>
      </a:lvl1pPr>
      <a:lvl2pPr marL="377953" algn="l" defTabSz="755905" rtl="0" eaLnBrk="1" latinLnBrk="0" hangingPunct="1">
        <a:defRPr kumimoji="1" sz="1488" kern="1200">
          <a:solidFill>
            <a:schemeClr val="tx1"/>
          </a:solidFill>
          <a:latin typeface="+mn-lt"/>
          <a:ea typeface="+mn-ea"/>
          <a:cs typeface="+mn-cs"/>
        </a:defRPr>
      </a:lvl2pPr>
      <a:lvl3pPr marL="755905" algn="l" defTabSz="755905" rtl="0" eaLnBrk="1" latinLnBrk="0" hangingPunct="1">
        <a:defRPr kumimoji="1" sz="1488" kern="1200">
          <a:solidFill>
            <a:schemeClr val="tx1"/>
          </a:solidFill>
          <a:latin typeface="+mn-lt"/>
          <a:ea typeface="+mn-ea"/>
          <a:cs typeface="+mn-cs"/>
        </a:defRPr>
      </a:lvl3pPr>
      <a:lvl4pPr marL="1133858" algn="l" defTabSz="755905" rtl="0" eaLnBrk="1" latinLnBrk="0" hangingPunct="1">
        <a:defRPr kumimoji="1" sz="1488" kern="1200">
          <a:solidFill>
            <a:schemeClr val="tx1"/>
          </a:solidFill>
          <a:latin typeface="+mn-lt"/>
          <a:ea typeface="+mn-ea"/>
          <a:cs typeface="+mn-cs"/>
        </a:defRPr>
      </a:lvl4pPr>
      <a:lvl5pPr marL="1511811" algn="l" defTabSz="755905" rtl="0" eaLnBrk="1" latinLnBrk="0" hangingPunct="1">
        <a:defRPr kumimoji="1" sz="1488" kern="1200">
          <a:solidFill>
            <a:schemeClr val="tx1"/>
          </a:solidFill>
          <a:latin typeface="+mn-lt"/>
          <a:ea typeface="+mn-ea"/>
          <a:cs typeface="+mn-cs"/>
        </a:defRPr>
      </a:lvl5pPr>
      <a:lvl6pPr marL="1889764" algn="l" defTabSz="755905" rtl="0" eaLnBrk="1" latinLnBrk="0" hangingPunct="1">
        <a:defRPr kumimoji="1" sz="1488" kern="1200">
          <a:solidFill>
            <a:schemeClr val="tx1"/>
          </a:solidFill>
          <a:latin typeface="+mn-lt"/>
          <a:ea typeface="+mn-ea"/>
          <a:cs typeface="+mn-cs"/>
        </a:defRPr>
      </a:lvl6pPr>
      <a:lvl7pPr marL="2267716" algn="l" defTabSz="755905" rtl="0" eaLnBrk="1" latinLnBrk="0" hangingPunct="1">
        <a:defRPr kumimoji="1" sz="1488" kern="1200">
          <a:solidFill>
            <a:schemeClr val="tx1"/>
          </a:solidFill>
          <a:latin typeface="+mn-lt"/>
          <a:ea typeface="+mn-ea"/>
          <a:cs typeface="+mn-cs"/>
        </a:defRPr>
      </a:lvl7pPr>
      <a:lvl8pPr marL="2645669" algn="l" defTabSz="755905" rtl="0" eaLnBrk="1" latinLnBrk="0" hangingPunct="1">
        <a:defRPr kumimoji="1" sz="1488" kern="1200">
          <a:solidFill>
            <a:schemeClr val="tx1"/>
          </a:solidFill>
          <a:latin typeface="+mn-lt"/>
          <a:ea typeface="+mn-ea"/>
          <a:cs typeface="+mn-cs"/>
        </a:defRPr>
      </a:lvl8pPr>
      <a:lvl9pPr marL="3023622" algn="l" defTabSz="755905"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吹き出し: 角を丸めた四角形 40">
            <a:extLst>
              <a:ext uri="{FF2B5EF4-FFF2-40B4-BE49-F238E27FC236}">
                <a16:creationId xmlns:a16="http://schemas.microsoft.com/office/drawing/2014/main" id="{AF657E6B-E6FF-43AC-9C35-11C6A44A9FF7}"/>
              </a:ext>
            </a:extLst>
          </p:cNvPr>
          <p:cNvSpPr/>
          <p:nvPr/>
        </p:nvSpPr>
        <p:spPr>
          <a:xfrm>
            <a:off x="231566" y="2798080"/>
            <a:ext cx="5452125" cy="776779"/>
          </a:xfrm>
          <a:prstGeom prst="wedgeRoundRectCallout">
            <a:avLst>
              <a:gd name="adj1" fmla="val 56929"/>
              <a:gd name="adj2" fmla="val -10901"/>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hidden="1">
            <a:extLst>
              <a:ext uri="{FF2B5EF4-FFF2-40B4-BE49-F238E27FC236}">
                <a16:creationId xmlns:a16="http://schemas.microsoft.com/office/drawing/2014/main" id="{13AD174F-6C6C-4BC4-A42A-47552C8164E7}"/>
              </a:ext>
            </a:extLst>
          </p:cNvPr>
          <p:cNvGrpSpPr/>
          <p:nvPr/>
        </p:nvGrpSpPr>
        <p:grpSpPr>
          <a:xfrm>
            <a:off x="235983" y="2167138"/>
            <a:ext cx="1993329" cy="492443"/>
            <a:chOff x="4004607" y="3314339"/>
            <a:chExt cx="1993329" cy="492443"/>
          </a:xfrm>
        </p:grpSpPr>
        <p:sp>
          <p:nvSpPr>
            <p:cNvPr id="8" name="テキスト ボックス 7">
              <a:extLst>
                <a:ext uri="{FF2B5EF4-FFF2-40B4-BE49-F238E27FC236}">
                  <a16:creationId xmlns:a16="http://schemas.microsoft.com/office/drawing/2014/main" id="{778B3687-89C0-46BF-B483-9F262742E88D}"/>
                </a:ext>
              </a:extLst>
            </p:cNvPr>
            <p:cNvSpPr txBox="1"/>
            <p:nvPr/>
          </p:nvSpPr>
          <p:spPr>
            <a:xfrm>
              <a:off x="4004607" y="3345117"/>
              <a:ext cx="1555234" cy="430887"/>
            </a:xfrm>
            <a:prstGeom prst="rect">
              <a:avLst/>
            </a:prstGeom>
            <a:noFill/>
          </p:spPr>
          <p:txBody>
            <a:bodyPr wrap="none" lIns="0" tIns="0" rIns="0" bIns="0" rtlCol="0">
              <a:spAutoFit/>
            </a:bodyPr>
            <a:lstStyle/>
            <a:p>
              <a:r>
                <a:rPr kumimoji="1" lang="en-US" altLang="ja-JP" sz="2800" dirty="0">
                  <a:ln w="19050">
                    <a:noFill/>
                  </a:ln>
                  <a:latin typeface="Cooper Black" panose="0208090404030B020404" pitchFamily="18" charset="0"/>
                  <a:ea typeface="BIZ UDP明朝 Medium" panose="02020500000000000000" pitchFamily="18" charset="-128"/>
                </a:rPr>
                <a:t>Safe</a:t>
              </a:r>
              <a:r>
                <a:rPr kumimoji="1" lang="ja-JP" altLang="en-US" sz="2800" dirty="0">
                  <a:ln w="19050">
                    <a:noFill/>
                  </a:ln>
                  <a:latin typeface="Cooper Black" panose="0208090404030B020404" pitchFamily="18" charset="0"/>
                  <a:ea typeface="BIZ UDP明朝 Medium" panose="02020500000000000000" pitchFamily="18" charset="-128"/>
                </a:rPr>
                <a:t> </a:t>
              </a:r>
              <a:r>
                <a:rPr kumimoji="1" lang="en-US" altLang="ja-JP" sz="2800" dirty="0">
                  <a:ln w="19050">
                    <a:noFill/>
                  </a:ln>
                  <a:latin typeface="Cooper Black" panose="0208090404030B020404" pitchFamily="18" charset="0"/>
                  <a:ea typeface="BIZ UDP明朝 Medium" panose="02020500000000000000" pitchFamily="18" charset="-128"/>
                </a:rPr>
                <a:t>Life</a:t>
              </a:r>
              <a:endParaRPr kumimoji="1" lang="ja-JP" altLang="en-US" sz="2800" dirty="0">
                <a:ln w="19050">
                  <a:noFill/>
                </a:ln>
                <a:latin typeface="Cooper Black" panose="0208090404030B020404" pitchFamily="18" charset="0"/>
                <a:ea typeface="BIZ UDP明朝 Medium" panose="02020500000000000000" pitchFamily="18" charset="-128"/>
              </a:endParaRPr>
            </a:p>
          </p:txBody>
        </p:sp>
        <p:sp>
          <p:nvSpPr>
            <p:cNvPr id="9" name="テキスト ボックス 8">
              <a:extLst>
                <a:ext uri="{FF2B5EF4-FFF2-40B4-BE49-F238E27FC236}">
                  <a16:creationId xmlns:a16="http://schemas.microsoft.com/office/drawing/2014/main" id="{0E1F9D86-2B99-48D8-A44C-BFBCEA312D46}"/>
                </a:ext>
              </a:extLst>
            </p:cNvPr>
            <p:cNvSpPr txBox="1"/>
            <p:nvPr/>
          </p:nvSpPr>
          <p:spPr>
            <a:xfrm>
              <a:off x="5728632" y="3314339"/>
              <a:ext cx="269304" cy="492443"/>
            </a:xfrm>
            <a:prstGeom prst="rect">
              <a:avLst/>
            </a:prstGeom>
            <a:noFill/>
          </p:spPr>
          <p:txBody>
            <a:bodyPr wrap="none" lIns="0" tIns="0" rIns="0" bIns="0" rtlCol="0">
              <a:spAutoFit/>
            </a:bodyPr>
            <a:lstStyle/>
            <a:p>
              <a:r>
                <a:rPr kumimoji="1" lang="en-US" altLang="ja-JP" sz="3200" dirty="0">
                  <a:ln w="19050">
                    <a:noFill/>
                  </a:ln>
                  <a:latin typeface="Bodoni MT Black" panose="02070A03080606020203" pitchFamily="18" charset="0"/>
                  <a:ea typeface="BIZ UDP明朝 Medium" panose="02020500000000000000" pitchFamily="18" charset="-128"/>
                </a:rPr>
                <a:t>6</a:t>
              </a:r>
              <a:endParaRPr kumimoji="1" lang="ja-JP" altLang="en-US" sz="3200" dirty="0">
                <a:ln w="19050">
                  <a:noFill/>
                </a:ln>
                <a:latin typeface="Bodoni MT Black" panose="02070A03080606020203" pitchFamily="18" charset="0"/>
                <a:ea typeface="BIZ UDP明朝 Medium" panose="02020500000000000000" pitchFamily="18" charset="-128"/>
              </a:endParaRPr>
            </a:p>
          </p:txBody>
        </p:sp>
      </p:grpSp>
      <p:grpSp>
        <p:nvGrpSpPr>
          <p:cNvPr id="76" name="グループ化 75" hidden="1">
            <a:extLst>
              <a:ext uri="{FF2B5EF4-FFF2-40B4-BE49-F238E27FC236}">
                <a16:creationId xmlns:a16="http://schemas.microsoft.com/office/drawing/2014/main" id="{31EA5D40-E5E9-49E8-BEC6-6C8AD94A5E0F}"/>
              </a:ext>
            </a:extLst>
          </p:cNvPr>
          <p:cNvGrpSpPr/>
          <p:nvPr/>
        </p:nvGrpSpPr>
        <p:grpSpPr>
          <a:xfrm>
            <a:off x="235983" y="6983390"/>
            <a:ext cx="3618062" cy="492443"/>
            <a:chOff x="4004607" y="3314338"/>
            <a:chExt cx="2948619" cy="492443"/>
          </a:xfrm>
        </p:grpSpPr>
        <p:sp>
          <p:nvSpPr>
            <p:cNvPr id="77" name="テキスト ボックス 76">
              <a:extLst>
                <a:ext uri="{FF2B5EF4-FFF2-40B4-BE49-F238E27FC236}">
                  <a16:creationId xmlns:a16="http://schemas.microsoft.com/office/drawing/2014/main" id="{43E8526E-006B-47E2-8249-FD0118B4166B}"/>
                </a:ext>
              </a:extLst>
            </p:cNvPr>
            <p:cNvSpPr txBox="1"/>
            <p:nvPr/>
          </p:nvSpPr>
          <p:spPr>
            <a:xfrm>
              <a:off x="4004607" y="3345117"/>
              <a:ext cx="2628272" cy="430887"/>
            </a:xfrm>
            <a:prstGeom prst="rect">
              <a:avLst/>
            </a:prstGeom>
            <a:noFill/>
          </p:spPr>
          <p:txBody>
            <a:bodyPr wrap="none" lIns="0" tIns="0" rIns="0" bIns="0" rtlCol="0">
              <a:spAutoFit/>
            </a:bodyPr>
            <a:lstStyle/>
            <a:p>
              <a:r>
                <a:rPr kumimoji="1" lang="en-US" altLang="ja-JP" sz="2800" dirty="0">
                  <a:ln w="19050">
                    <a:noFill/>
                  </a:ln>
                  <a:latin typeface="Cooper Black" panose="0208090404030B020404" pitchFamily="18" charset="0"/>
                  <a:ea typeface="BIZ UDP明朝 Medium" panose="02020500000000000000" pitchFamily="18" charset="-128"/>
                </a:rPr>
                <a:t>Dangerous Habits</a:t>
              </a:r>
              <a:endParaRPr kumimoji="1" lang="ja-JP" altLang="en-US" sz="2800" dirty="0">
                <a:ln w="19050">
                  <a:noFill/>
                </a:ln>
                <a:latin typeface="Cooper Black" panose="0208090404030B020404" pitchFamily="18" charset="0"/>
                <a:ea typeface="BIZ UDP明朝 Medium" panose="02020500000000000000" pitchFamily="18" charset="-128"/>
              </a:endParaRPr>
            </a:p>
          </p:txBody>
        </p:sp>
        <p:sp>
          <p:nvSpPr>
            <p:cNvPr id="78" name="テキスト ボックス 77">
              <a:extLst>
                <a:ext uri="{FF2B5EF4-FFF2-40B4-BE49-F238E27FC236}">
                  <a16:creationId xmlns:a16="http://schemas.microsoft.com/office/drawing/2014/main" id="{C62735D5-57B3-4BF1-BC49-8D0E2D88CDA6}"/>
                </a:ext>
              </a:extLst>
            </p:cNvPr>
            <p:cNvSpPr txBox="1"/>
            <p:nvPr/>
          </p:nvSpPr>
          <p:spPr>
            <a:xfrm>
              <a:off x="6733751" y="3314338"/>
              <a:ext cx="219475" cy="492443"/>
            </a:xfrm>
            <a:prstGeom prst="rect">
              <a:avLst/>
            </a:prstGeom>
            <a:noFill/>
          </p:spPr>
          <p:txBody>
            <a:bodyPr wrap="none" lIns="0" tIns="0" rIns="0" bIns="0" rtlCol="0">
              <a:spAutoFit/>
            </a:bodyPr>
            <a:lstStyle/>
            <a:p>
              <a:r>
                <a:rPr kumimoji="1" lang="en-US" altLang="ja-JP" sz="3200" dirty="0">
                  <a:ln w="19050">
                    <a:noFill/>
                  </a:ln>
                  <a:latin typeface="Bodoni MT Black" panose="02070A03080606020203" pitchFamily="18" charset="0"/>
                  <a:ea typeface="BIZ UDP明朝 Medium" panose="02020500000000000000" pitchFamily="18" charset="-128"/>
                </a:rPr>
                <a:t>4</a:t>
              </a:r>
              <a:endParaRPr kumimoji="1" lang="ja-JP" altLang="en-US" sz="3200" dirty="0">
                <a:ln w="19050">
                  <a:noFill/>
                </a:ln>
                <a:latin typeface="Bodoni MT Black" panose="02070A03080606020203" pitchFamily="18" charset="0"/>
                <a:ea typeface="BIZ UDP明朝 Medium" panose="02020500000000000000" pitchFamily="18" charset="-128"/>
              </a:endParaRPr>
            </a:p>
          </p:txBody>
        </p:sp>
      </p:grpSp>
      <p:pic>
        <p:nvPicPr>
          <p:cNvPr id="117" name="Picture 18" descr="ストーブ イラスト素材 [ 1045870 ] - フォトライブラリー photolibrary" hidden="1">
            <a:extLst>
              <a:ext uri="{FF2B5EF4-FFF2-40B4-BE49-F238E27FC236}">
                <a16:creationId xmlns:a16="http://schemas.microsoft.com/office/drawing/2014/main" id="{3F6C2A84-D3EF-4B9B-80AD-E1EC51518F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8060" y="7834659"/>
            <a:ext cx="1580968" cy="1617473"/>
          </a:xfrm>
          <a:prstGeom prst="round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FC3F45B6-91C1-4575-9D47-403E5125CA31}"/>
              </a:ext>
            </a:extLst>
          </p:cNvPr>
          <p:cNvSpPr txBox="1"/>
          <p:nvPr/>
        </p:nvSpPr>
        <p:spPr>
          <a:xfrm>
            <a:off x="411077" y="2860876"/>
            <a:ext cx="5281859" cy="584775"/>
          </a:xfrm>
          <a:prstGeom prst="rect">
            <a:avLst/>
          </a:prstGeom>
          <a:noFill/>
        </p:spPr>
        <p:txBody>
          <a:bodyPr wrap="square" rtlCol="0">
            <a:spAutoFit/>
          </a:bodyPr>
          <a:lstStyle/>
          <a:p>
            <a:r>
              <a:rPr kumimoji="1" lang="ja-JP" altLang="en-US" sz="3200" dirty="0">
                <a:latin typeface="HGP創英角ｺﾞｼｯｸUB" panose="020B0900000000000000" pitchFamily="50" charset="-128"/>
                <a:ea typeface="HGP創英角ｺﾞｼｯｸUB" panose="020B0900000000000000" pitchFamily="50" charset="-128"/>
              </a:rPr>
              <a:t>消防訓練を実施しましょう！</a:t>
            </a:r>
          </a:p>
        </p:txBody>
      </p:sp>
      <p:pic>
        <p:nvPicPr>
          <p:cNvPr id="36" name="図 35">
            <a:extLst>
              <a:ext uri="{FF2B5EF4-FFF2-40B4-BE49-F238E27FC236}">
                <a16:creationId xmlns:a16="http://schemas.microsoft.com/office/drawing/2014/main" id="{A58C48E2-E00E-4E29-8151-DC3C5C8183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3698" y="2605342"/>
            <a:ext cx="1104900" cy="1428750"/>
          </a:xfrm>
          <a:prstGeom prst="rect">
            <a:avLst/>
          </a:prstGeom>
        </p:spPr>
      </p:pic>
      <p:sp>
        <p:nvSpPr>
          <p:cNvPr id="49" name="テキスト ボックス 48">
            <a:extLst>
              <a:ext uri="{FF2B5EF4-FFF2-40B4-BE49-F238E27FC236}">
                <a16:creationId xmlns:a16="http://schemas.microsoft.com/office/drawing/2014/main" id="{DF6264E3-FA11-4FE8-8630-3EB38AF0DF7B}"/>
              </a:ext>
            </a:extLst>
          </p:cNvPr>
          <p:cNvSpPr txBox="1"/>
          <p:nvPr/>
        </p:nvSpPr>
        <p:spPr>
          <a:xfrm>
            <a:off x="231566" y="3664595"/>
            <a:ext cx="5552840" cy="523220"/>
          </a:xfrm>
          <a:prstGeom prst="rect">
            <a:avLst/>
          </a:prstGeom>
          <a:noFill/>
        </p:spPr>
        <p:txBody>
          <a:bodyPr wrap="square" rtlCol="0">
            <a:spAutoFit/>
          </a:bodyPr>
          <a:lstStyle/>
          <a:p>
            <a:r>
              <a:rPr lang="ja-JP" altLang="ja-JP" sz="1400" dirty="0"/>
              <a:t>「自分のところは自分で守る」という自主防火管理の原則に基づき、</a:t>
            </a:r>
          </a:p>
          <a:p>
            <a:r>
              <a:rPr lang="ja-JP" altLang="ja-JP" sz="1400" dirty="0"/>
              <a:t>工夫しながら訓練を継続していきましょう。</a:t>
            </a:r>
          </a:p>
        </p:txBody>
      </p:sp>
      <p:pic>
        <p:nvPicPr>
          <p:cNvPr id="58" name="図 57">
            <a:extLst>
              <a:ext uri="{FF2B5EF4-FFF2-40B4-BE49-F238E27FC236}">
                <a16:creationId xmlns:a16="http://schemas.microsoft.com/office/drawing/2014/main" id="{D70B2187-2841-4DF0-87BA-3532811D64C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92766" y="4546514"/>
            <a:ext cx="6148125" cy="1890839"/>
          </a:xfrm>
          <a:prstGeom prst="rect">
            <a:avLst/>
          </a:prstGeom>
          <a:noFill/>
          <a:ln>
            <a:noFill/>
          </a:ln>
        </p:spPr>
      </p:pic>
      <p:sp>
        <p:nvSpPr>
          <p:cNvPr id="52" name="テキスト ボックス 51">
            <a:extLst>
              <a:ext uri="{FF2B5EF4-FFF2-40B4-BE49-F238E27FC236}">
                <a16:creationId xmlns:a16="http://schemas.microsoft.com/office/drawing/2014/main" id="{28256FA5-CE36-4066-9A2F-4544334C4710}"/>
              </a:ext>
            </a:extLst>
          </p:cNvPr>
          <p:cNvSpPr txBox="1"/>
          <p:nvPr/>
        </p:nvSpPr>
        <p:spPr>
          <a:xfrm>
            <a:off x="275291" y="4261060"/>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初期消火</a:t>
            </a:r>
            <a:r>
              <a:rPr kumimoji="1" lang="ja-JP" altLang="en-US" sz="1400" dirty="0">
                <a:latin typeface="BIZ UDPゴシック" panose="020B0400000000000000" pitchFamily="50" charset="-128"/>
                <a:ea typeface="BIZ UDPゴシック" panose="020B0400000000000000" pitchFamily="50" charset="-128"/>
              </a:rPr>
              <a:t>～消火器の使い方～</a:t>
            </a:r>
            <a:endParaRPr kumimoji="1" lang="ja-JP" altLang="en-US" dirty="0">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5401E69A-C45F-4D8D-BFC4-4C49C822B4BD}"/>
              </a:ext>
            </a:extLst>
          </p:cNvPr>
          <p:cNvSpPr txBox="1"/>
          <p:nvPr/>
        </p:nvSpPr>
        <p:spPr>
          <a:xfrm>
            <a:off x="275291" y="6426893"/>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通報</a:t>
            </a:r>
            <a:r>
              <a:rPr kumimoji="1" lang="ja-JP" altLang="en-US" sz="1400" dirty="0">
                <a:latin typeface="BIZ UDPゴシック" panose="020B0400000000000000" pitchFamily="50" charset="-128"/>
                <a:ea typeface="BIZ UDPゴシック" panose="020B0400000000000000" pitchFamily="50" charset="-128"/>
              </a:rPr>
              <a:t>～１１９番通報のポイント～</a:t>
            </a:r>
            <a:endParaRPr kumimoji="1" lang="ja-JP" altLang="en-US"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FCF87EF9-D0B8-4AFC-95DB-1F5298267D1C}"/>
              </a:ext>
            </a:extLst>
          </p:cNvPr>
          <p:cNvSpPr txBox="1"/>
          <p:nvPr/>
        </p:nvSpPr>
        <p:spPr>
          <a:xfrm>
            <a:off x="406670" y="6819706"/>
            <a:ext cx="6959539" cy="492443"/>
          </a:xfrm>
          <a:prstGeom prst="rect">
            <a:avLst/>
          </a:prstGeom>
          <a:noFill/>
        </p:spPr>
        <p:txBody>
          <a:bodyPr wrap="square" rtlCol="0">
            <a:spAutoFit/>
          </a:bodyPr>
          <a:lstStyle/>
          <a:p>
            <a:r>
              <a:rPr lang="en-US" altLang="ja-JP" sz="1300" dirty="0"/>
              <a:t>119</a:t>
            </a:r>
            <a:r>
              <a:rPr lang="ja-JP" altLang="en-US" sz="1300" dirty="0"/>
              <a:t>番通報をすると、指令</a:t>
            </a:r>
            <a:r>
              <a:rPr kumimoji="1" lang="ja-JP" altLang="en-US" sz="1200" dirty="0"/>
              <a:t>室</a:t>
            </a:r>
            <a:r>
              <a:rPr lang="ja-JP" altLang="en-US" sz="1300" dirty="0"/>
              <a:t>員が消防車・救急車の出動に必要なことを順番にお伺いします。</a:t>
            </a:r>
            <a:endParaRPr lang="en-US" altLang="ja-JP" sz="1300" dirty="0"/>
          </a:p>
          <a:p>
            <a:r>
              <a:rPr lang="ja-JP" altLang="en-US" sz="1300" dirty="0"/>
              <a:t>もしもの時に備えて事業所名や住所等を慌てず伝える訓練を行いましょう。</a:t>
            </a:r>
            <a:endParaRPr kumimoji="1" lang="ja-JP" altLang="en-US" sz="1300" dirty="0"/>
          </a:p>
        </p:txBody>
      </p:sp>
      <p:sp>
        <p:nvSpPr>
          <p:cNvPr id="54" name="テキスト ボックス 53">
            <a:extLst>
              <a:ext uri="{FF2B5EF4-FFF2-40B4-BE49-F238E27FC236}">
                <a16:creationId xmlns:a16="http://schemas.microsoft.com/office/drawing/2014/main" id="{663FD383-33B6-4806-9003-381DFBFCBEDA}"/>
              </a:ext>
            </a:extLst>
          </p:cNvPr>
          <p:cNvSpPr txBox="1"/>
          <p:nvPr/>
        </p:nvSpPr>
        <p:spPr>
          <a:xfrm>
            <a:off x="309245" y="7312149"/>
            <a:ext cx="5259557" cy="1107996"/>
          </a:xfrm>
          <a:prstGeom prst="rect">
            <a:avLst/>
          </a:prstGeom>
          <a:noFill/>
          <a:ln>
            <a:solidFill>
              <a:schemeClr val="tx1"/>
            </a:solidFill>
          </a:ln>
        </p:spPr>
        <p:txBody>
          <a:bodyPr wrap="square" rtlCol="0">
            <a:spAutoFit/>
          </a:bodyPr>
          <a:lstStyle/>
          <a:p>
            <a:r>
              <a:rPr kumimoji="1" lang="en-US" altLang="ja-JP" sz="1400" dirty="0"/>
              <a:t>【</a:t>
            </a:r>
            <a:r>
              <a:rPr kumimoji="1" lang="ja-JP" altLang="en-US" sz="1400" dirty="0"/>
              <a:t>必ずお聞きすること</a:t>
            </a:r>
            <a:r>
              <a:rPr kumimoji="1" lang="en-US" altLang="ja-JP" sz="1400" dirty="0"/>
              <a:t>】</a:t>
            </a:r>
            <a:endParaRPr kumimoji="1" lang="en-US" altLang="ja-JP" sz="1600" dirty="0"/>
          </a:p>
          <a:p>
            <a:r>
              <a:rPr kumimoji="1" lang="ja-JP" altLang="en-US" b="1" u="sng" dirty="0"/>
              <a:t>・消防車、救急車が向かう住所</a:t>
            </a:r>
            <a:endParaRPr kumimoji="1" lang="en-US" altLang="ja-JP" b="1" u="sng" dirty="0"/>
          </a:p>
          <a:p>
            <a:r>
              <a:rPr kumimoji="1" lang="ja-JP" altLang="en-US" b="1" u="sng" dirty="0"/>
              <a:t>・１１９番通報をされている方のお名前と連絡先</a:t>
            </a:r>
            <a:endParaRPr kumimoji="1" lang="en-US" altLang="ja-JP" b="1" dirty="0"/>
          </a:p>
          <a:p>
            <a:r>
              <a:rPr kumimoji="1" lang="en-US" altLang="ja-JP" sz="1400" dirty="0"/>
              <a:t>※</a:t>
            </a:r>
            <a:r>
              <a:rPr kumimoji="1" lang="ja-JP" altLang="en-US" sz="1400" dirty="0"/>
              <a:t>その他状況等を指令室員がお聞きします。</a:t>
            </a:r>
          </a:p>
        </p:txBody>
      </p:sp>
      <p:pic>
        <p:nvPicPr>
          <p:cNvPr id="11" name="図 10">
            <a:extLst>
              <a:ext uri="{FF2B5EF4-FFF2-40B4-BE49-F238E27FC236}">
                <a16:creationId xmlns:a16="http://schemas.microsoft.com/office/drawing/2014/main" id="{EA52BDC2-A2C7-48E5-AB82-31F35308B9CF}"/>
              </a:ext>
            </a:extLst>
          </p:cNvPr>
          <p:cNvPicPr>
            <a:picLocks noChangeAspect="1"/>
          </p:cNvPicPr>
          <p:nvPr/>
        </p:nvPicPr>
        <p:blipFill>
          <a:blip r:embed="rId5"/>
          <a:stretch>
            <a:fillRect/>
          </a:stretch>
        </p:blipFill>
        <p:spPr>
          <a:xfrm>
            <a:off x="5683170" y="7277900"/>
            <a:ext cx="1465428" cy="1215787"/>
          </a:xfrm>
          <a:prstGeom prst="rect">
            <a:avLst/>
          </a:prstGeom>
        </p:spPr>
      </p:pic>
      <p:sp>
        <p:nvSpPr>
          <p:cNvPr id="27" name="テキスト ボックス 26">
            <a:extLst>
              <a:ext uri="{FF2B5EF4-FFF2-40B4-BE49-F238E27FC236}">
                <a16:creationId xmlns:a16="http://schemas.microsoft.com/office/drawing/2014/main" id="{8F7D8DD5-2797-4894-86F3-1E7C8ABFA0EC}"/>
              </a:ext>
            </a:extLst>
          </p:cNvPr>
          <p:cNvSpPr txBox="1"/>
          <p:nvPr/>
        </p:nvSpPr>
        <p:spPr>
          <a:xfrm>
            <a:off x="275291" y="8636464"/>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a:t>
            </a:r>
            <a:r>
              <a:rPr kumimoji="1" lang="ja-JP" altLang="en-US">
                <a:latin typeface="BIZ UDPゴシック" panose="020B0400000000000000" pitchFamily="50" charset="-128"/>
                <a:ea typeface="BIZ UDPゴシック" panose="020B0400000000000000" pitchFamily="50" charset="-128"/>
              </a:rPr>
              <a:t>避難</a:t>
            </a:r>
            <a:r>
              <a:rPr kumimoji="1" lang="ja-JP" altLang="en-US" sz="1400">
                <a:latin typeface="BIZ UDPゴシック" panose="020B0400000000000000" pitchFamily="50" charset="-128"/>
                <a:ea typeface="BIZ UDPゴシック" panose="020B0400000000000000" pitchFamily="50" charset="-128"/>
              </a:rPr>
              <a:t>～避難経路の確保～</a:t>
            </a:r>
            <a:endParaRPr kumimoji="1" lang="ja-JP" altLang="en-US"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ED941C2-6F6C-4AF1-B116-61B33CFE5DE0}"/>
              </a:ext>
            </a:extLst>
          </p:cNvPr>
          <p:cNvPicPr>
            <a:picLocks noChangeAspect="1"/>
          </p:cNvPicPr>
          <p:nvPr/>
        </p:nvPicPr>
        <p:blipFill>
          <a:blip r:embed="rId6"/>
          <a:stretch>
            <a:fillRect/>
          </a:stretch>
        </p:blipFill>
        <p:spPr>
          <a:xfrm>
            <a:off x="5221373" y="8809649"/>
            <a:ext cx="1644650" cy="1644650"/>
          </a:xfrm>
          <a:prstGeom prst="rect">
            <a:avLst/>
          </a:prstGeom>
        </p:spPr>
      </p:pic>
      <p:sp>
        <p:nvSpPr>
          <p:cNvPr id="28" name="テキスト ボックス 27">
            <a:extLst>
              <a:ext uri="{FF2B5EF4-FFF2-40B4-BE49-F238E27FC236}">
                <a16:creationId xmlns:a16="http://schemas.microsoft.com/office/drawing/2014/main" id="{8B96E993-A91E-4DB7-8036-51D7E93A48A2}"/>
              </a:ext>
            </a:extLst>
          </p:cNvPr>
          <p:cNvSpPr txBox="1"/>
          <p:nvPr/>
        </p:nvSpPr>
        <p:spPr>
          <a:xfrm>
            <a:off x="406670" y="9135563"/>
            <a:ext cx="4449384" cy="892552"/>
          </a:xfrm>
          <a:prstGeom prst="rect">
            <a:avLst/>
          </a:prstGeom>
          <a:noFill/>
        </p:spPr>
        <p:txBody>
          <a:bodyPr wrap="square" rtlCol="0">
            <a:spAutoFit/>
          </a:bodyPr>
          <a:lstStyle/>
          <a:p>
            <a:r>
              <a:rPr lang="ja-JP" altLang="en-US" sz="1300" dirty="0"/>
              <a:t>　</a:t>
            </a:r>
            <a:r>
              <a:rPr lang="ja-JP" altLang="ja-JP" sz="1300" dirty="0"/>
              <a:t>廊下や階段、バルコニー、屋外通路等に、避難の障害になる物や、燃えやすい物を置いていませんか？</a:t>
            </a:r>
          </a:p>
          <a:p>
            <a:r>
              <a:rPr lang="ja-JP" altLang="ja-JP" sz="1300" dirty="0"/>
              <a:t>　火災時に、避難経路に物があることで</a:t>
            </a:r>
            <a:r>
              <a:rPr lang="ja-JP" altLang="en-US" sz="1300" dirty="0"/>
              <a:t>、</a:t>
            </a:r>
            <a:r>
              <a:rPr lang="ja-JP" altLang="ja-JP" sz="1300" dirty="0"/>
              <a:t>安全な避難が妨げられたり、火災が拡大したりする原因になります。</a:t>
            </a:r>
            <a:endParaRPr lang="en-US" altLang="ja-JP" sz="1300" dirty="0"/>
          </a:p>
        </p:txBody>
      </p:sp>
      <p:sp>
        <p:nvSpPr>
          <p:cNvPr id="29" name="テキスト ボックス 28">
            <a:extLst>
              <a:ext uri="{FF2B5EF4-FFF2-40B4-BE49-F238E27FC236}">
                <a16:creationId xmlns:a16="http://schemas.microsoft.com/office/drawing/2014/main" id="{A9ADD007-7C47-4948-AC50-105B6FDD064D}"/>
              </a:ext>
            </a:extLst>
          </p:cNvPr>
          <p:cNvSpPr txBox="1"/>
          <p:nvPr/>
        </p:nvSpPr>
        <p:spPr>
          <a:xfrm>
            <a:off x="275097" y="277265"/>
            <a:ext cx="7208696" cy="769441"/>
          </a:xfrm>
          <a:prstGeom prst="rect">
            <a:avLst/>
          </a:prstGeom>
          <a:noFill/>
        </p:spPr>
        <p:txBody>
          <a:bodyPr wrap="square" rtlCol="0">
            <a:spAutoFit/>
          </a:bodyPr>
          <a:lstStyle/>
          <a:p>
            <a:r>
              <a:rPr kumimoji="1" lang="ja-JP" altLang="en-US" sz="4400" dirty="0">
                <a:latin typeface="HGS創英角ﾎﾟｯﾌﾟ体" panose="040B0A00000000000000" pitchFamily="50" charset="-128"/>
                <a:ea typeface="HGS創英角ﾎﾟｯﾌﾟ体" panose="040B0A00000000000000" pitchFamily="50" charset="-128"/>
              </a:rPr>
              <a:t>令和７年 秋季火災予防運動</a:t>
            </a:r>
          </a:p>
        </p:txBody>
      </p:sp>
      <p:grpSp>
        <p:nvGrpSpPr>
          <p:cNvPr id="31" name="グループ化 30">
            <a:extLst>
              <a:ext uri="{FF2B5EF4-FFF2-40B4-BE49-F238E27FC236}">
                <a16:creationId xmlns:a16="http://schemas.microsoft.com/office/drawing/2014/main" id="{53065F9D-2751-4F13-B34C-A4111A079714}"/>
              </a:ext>
            </a:extLst>
          </p:cNvPr>
          <p:cNvGrpSpPr/>
          <p:nvPr/>
        </p:nvGrpSpPr>
        <p:grpSpPr>
          <a:xfrm>
            <a:off x="348292" y="1726364"/>
            <a:ext cx="6863090" cy="654188"/>
            <a:chOff x="295744" y="1525037"/>
            <a:chExt cx="6875548" cy="727309"/>
          </a:xfrm>
        </p:grpSpPr>
        <p:sp>
          <p:nvSpPr>
            <p:cNvPr id="32" name="テキスト ボックス 31">
              <a:extLst>
                <a:ext uri="{FF2B5EF4-FFF2-40B4-BE49-F238E27FC236}">
                  <a16:creationId xmlns:a16="http://schemas.microsoft.com/office/drawing/2014/main" id="{093D8BD6-D6B5-4DD6-82D0-62C99BA4B3CA}"/>
                </a:ext>
              </a:extLst>
            </p:cNvPr>
            <p:cNvSpPr txBox="1"/>
            <p:nvPr/>
          </p:nvSpPr>
          <p:spPr>
            <a:xfrm>
              <a:off x="295744" y="1525037"/>
              <a:ext cx="2488051" cy="718574"/>
            </a:xfrm>
            <a:prstGeom prst="rect">
              <a:avLst/>
            </a:prstGeom>
            <a:noFill/>
          </p:spPr>
          <p:txBody>
            <a:bodyPr wrap="square" rtlCol="0">
              <a:spAutoFit/>
            </a:bodyPr>
            <a:lstStyle/>
            <a:p>
              <a:pPr algn="dist"/>
              <a:r>
                <a:rPr kumimoji="1" lang="ja-JP" altLang="en-US" dirty="0">
                  <a:latin typeface="HGP創英角ｺﾞｼｯｸUB" panose="020B0900000000000000" pitchFamily="50" charset="-128"/>
                  <a:ea typeface="HGP創英角ｺﾞｼｯｸUB" panose="020B0900000000000000" pitchFamily="50" charset="-128"/>
                </a:rPr>
                <a:t>全国統一標語</a:t>
              </a:r>
              <a:endParaRPr kumimoji="1" lang="en-US" altLang="ja-JP" dirty="0">
                <a:latin typeface="HGP創英角ｺﾞｼｯｸUB" panose="020B0900000000000000" pitchFamily="50" charset="-128"/>
                <a:ea typeface="HGP創英角ｺﾞｼｯｸUB" panose="020B0900000000000000" pitchFamily="50" charset="-128"/>
              </a:endParaRPr>
            </a:p>
            <a:p>
              <a:pPr algn="dist"/>
              <a:r>
                <a:rPr kumimoji="1" lang="ja-JP" altLang="en-US" dirty="0">
                  <a:latin typeface="HGP創英角ｺﾞｼｯｸUB" panose="020B0900000000000000" pitchFamily="50" charset="-128"/>
                  <a:ea typeface="HGP創英角ｺﾞｼｯｸUB" panose="020B0900000000000000" pitchFamily="50" charset="-128"/>
                </a:rPr>
                <a:t>乙訓消防組合統一標語　</a:t>
              </a:r>
            </a:p>
          </p:txBody>
        </p:sp>
        <p:sp>
          <p:nvSpPr>
            <p:cNvPr id="33" name="テキスト ボックス 32">
              <a:extLst>
                <a:ext uri="{FF2B5EF4-FFF2-40B4-BE49-F238E27FC236}">
                  <a16:creationId xmlns:a16="http://schemas.microsoft.com/office/drawing/2014/main" id="{5CAD0B88-858D-4FFA-A61E-AD0264A16F33}"/>
                </a:ext>
              </a:extLst>
            </p:cNvPr>
            <p:cNvSpPr txBox="1"/>
            <p:nvPr/>
          </p:nvSpPr>
          <p:spPr>
            <a:xfrm>
              <a:off x="2713592" y="1533772"/>
              <a:ext cx="4457700" cy="718574"/>
            </a:xfrm>
            <a:prstGeom prst="rect">
              <a:avLst/>
            </a:prstGeom>
            <a:noFill/>
          </p:spPr>
          <p:txBody>
            <a:bodyPr wrap="square" rtlCol="0">
              <a:spAutoFit/>
            </a:bodyPr>
            <a:lstStyle/>
            <a:p>
              <a:pPr algn="dist"/>
              <a:r>
                <a:rPr lang="en-US" altLang="ja-JP" dirty="0">
                  <a:latin typeface="HGP創英角ｺﾞｼｯｸUB" panose="020B0900000000000000" pitchFamily="50" charset="-128"/>
                  <a:ea typeface="HGP創英角ｺﾞｼｯｸUB" panose="020B0900000000000000" pitchFamily="50" charset="-128"/>
                </a:rPr>
                <a:t>【</a:t>
              </a:r>
              <a:r>
                <a:rPr lang="ja-JP" altLang="ja-JP" b="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急ぐ日も　足止め火を止め　準備よし</a:t>
              </a:r>
              <a:r>
                <a:rPr lang="en-US" altLang="ja-JP" dirty="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　</a:t>
              </a:r>
              <a:endParaRPr lang="en-US" altLang="ja-JP" dirty="0">
                <a:latin typeface="HGP創英角ｺﾞｼｯｸUB" panose="020B0900000000000000" pitchFamily="50" charset="-128"/>
                <a:ea typeface="HGP創英角ｺﾞｼｯｸUB" panose="020B0900000000000000" pitchFamily="50" charset="-128"/>
              </a:endParaRPr>
            </a:p>
            <a:p>
              <a:pPr algn="dist"/>
              <a:r>
                <a:rPr lang="en-US" altLang="ja-JP" dirty="0">
                  <a:latin typeface="HGP創英角ｺﾞｼｯｸUB" panose="020B0900000000000000" pitchFamily="50" charset="-128"/>
                  <a:ea typeface="HGP創英角ｺﾞｼｯｸUB" panose="020B0900000000000000" pitchFamily="50" charset="-128"/>
                </a:rPr>
                <a:t>【</a:t>
              </a:r>
              <a:r>
                <a:rPr kumimoji="1" lang="ja-JP" altLang="en-US" dirty="0">
                  <a:latin typeface="HGP創英角ｺﾞｼｯｸUB" panose="020B0900000000000000" pitchFamily="50" charset="-128"/>
                  <a:ea typeface="HGP創英角ｺﾞｼｯｸUB" panose="020B0900000000000000" pitchFamily="50" charset="-128"/>
                </a:rPr>
                <a:t>乙訓の　街に聞こえる　火の用心</a:t>
              </a:r>
              <a:r>
                <a:rPr kumimoji="1" lang="en-US" altLang="ja-JP" dirty="0">
                  <a:latin typeface="HGP創英角ｺﾞｼｯｸUB" panose="020B0900000000000000" pitchFamily="50" charset="-128"/>
                  <a:ea typeface="HGP創英角ｺﾞｼｯｸUB" panose="020B0900000000000000" pitchFamily="50" charset="-128"/>
                </a:rPr>
                <a:t>】</a:t>
              </a:r>
              <a:endParaRPr kumimoji="1" lang="ja-JP" altLang="en-US" dirty="0">
                <a:latin typeface="HGP創英角ｺﾞｼｯｸUB" panose="020B0900000000000000" pitchFamily="50" charset="-128"/>
                <a:ea typeface="HGP創英角ｺﾞｼｯｸUB" panose="020B0900000000000000" pitchFamily="50" charset="-128"/>
              </a:endParaRPr>
            </a:p>
          </p:txBody>
        </p:sp>
      </p:grpSp>
      <p:sp>
        <p:nvSpPr>
          <p:cNvPr id="34" name="テキスト ボックス 18">
            <a:extLst>
              <a:ext uri="{FF2B5EF4-FFF2-40B4-BE49-F238E27FC236}">
                <a16:creationId xmlns:a16="http://schemas.microsoft.com/office/drawing/2014/main" id="{755C5F80-5D97-459D-9E48-CB80CF44BE6F}"/>
              </a:ext>
            </a:extLst>
          </p:cNvPr>
          <p:cNvSpPr txBox="1"/>
          <p:nvPr/>
        </p:nvSpPr>
        <p:spPr>
          <a:xfrm>
            <a:off x="414642" y="1134057"/>
            <a:ext cx="6878806" cy="461665"/>
          </a:xfrm>
          <a:prstGeom prst="rect">
            <a:avLst/>
          </a:prstGeom>
          <a:noFill/>
          <a:ln>
            <a:solidFill>
              <a:schemeClr val="tx1"/>
            </a:solidFill>
          </a:ln>
        </p:spPr>
        <p:txBody>
          <a:bodyPr wrap="non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kumimoji="1" lang="ja-JP" altLang="en-US" sz="2400" dirty="0">
                <a:latin typeface="HGP創英角ｺﾞｼｯｸUB" panose="020B0900000000000000" pitchFamily="50" charset="-128"/>
                <a:ea typeface="HGP創英角ｺﾞｼｯｸUB" panose="020B0900000000000000" pitchFamily="50" charset="-128"/>
              </a:rPr>
              <a:t>令和７年１１月９日（日）～令和７年１１月１５日（土）</a:t>
            </a:r>
          </a:p>
        </p:txBody>
      </p:sp>
    </p:spTree>
    <p:extLst>
      <p:ext uri="{BB962C8B-B14F-4D97-AF65-F5344CB8AC3E}">
        <p14:creationId xmlns:p14="http://schemas.microsoft.com/office/powerpoint/2010/main" val="202954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1ADAC28-7B70-47BC-9004-1B7D48E32750}"/>
              </a:ext>
            </a:extLst>
          </p:cNvPr>
          <p:cNvSpPr txBox="1"/>
          <p:nvPr/>
        </p:nvSpPr>
        <p:spPr>
          <a:xfrm>
            <a:off x="530645" y="7438107"/>
            <a:ext cx="4152900" cy="1569660"/>
          </a:xfrm>
          <a:prstGeom prst="rect">
            <a:avLst/>
          </a:prstGeom>
          <a:noFill/>
        </p:spPr>
        <p:txBody>
          <a:bodyPr wrap="square" rtlCol="0">
            <a:spAutoFit/>
          </a:bodyPr>
          <a:lstStyle/>
          <a:p>
            <a:r>
              <a:rPr lang="ja-JP" altLang="ja-JP" sz="1600" dirty="0"/>
              <a:t>従業員や住民の皆さんに火災予防運動の実施を広く知っていただくために、立看板の掲出にご協力をお願いします。</a:t>
            </a:r>
            <a:endParaRPr lang="en-US" altLang="ja-JP" sz="1600" dirty="0"/>
          </a:p>
          <a:p>
            <a:endParaRPr lang="ja-JP" altLang="ja-JP" sz="1600" dirty="0"/>
          </a:p>
          <a:p>
            <a:r>
              <a:rPr lang="ja-JP" altLang="ja-JP" sz="1600" dirty="0"/>
              <a:t>※　標語は朱書きとしてください。</a:t>
            </a:r>
          </a:p>
          <a:p>
            <a:r>
              <a:rPr lang="ja-JP" altLang="ja-JP" sz="1600" dirty="0"/>
              <a:t>※※　貴対象物名を記入してください。</a:t>
            </a:r>
          </a:p>
        </p:txBody>
      </p:sp>
      <p:grpSp>
        <p:nvGrpSpPr>
          <p:cNvPr id="13" name="グループ化 12">
            <a:extLst>
              <a:ext uri="{FF2B5EF4-FFF2-40B4-BE49-F238E27FC236}">
                <a16:creationId xmlns:a16="http://schemas.microsoft.com/office/drawing/2014/main" id="{9C29A62B-44DE-45F5-A010-D89D79DB225A}"/>
              </a:ext>
            </a:extLst>
          </p:cNvPr>
          <p:cNvGrpSpPr/>
          <p:nvPr/>
        </p:nvGrpSpPr>
        <p:grpSpPr>
          <a:xfrm>
            <a:off x="1069957" y="6218322"/>
            <a:ext cx="2932505" cy="861486"/>
            <a:chOff x="608075" y="5220035"/>
            <a:chExt cx="2932505" cy="861486"/>
          </a:xfrm>
        </p:grpSpPr>
        <p:sp>
          <p:nvSpPr>
            <p:cNvPr id="10" name="テキスト ボックス 9">
              <a:extLst>
                <a:ext uri="{FF2B5EF4-FFF2-40B4-BE49-F238E27FC236}">
                  <a16:creationId xmlns:a16="http://schemas.microsoft.com/office/drawing/2014/main" id="{E382BE37-17D8-4E93-9CA5-3596A5B09BDA}"/>
                </a:ext>
              </a:extLst>
            </p:cNvPr>
            <p:cNvSpPr txBox="1"/>
            <p:nvPr/>
          </p:nvSpPr>
          <p:spPr>
            <a:xfrm>
              <a:off x="1240689" y="5259295"/>
              <a:ext cx="1781576" cy="707886"/>
            </a:xfrm>
            <a:prstGeom prst="rect">
              <a:avLst/>
            </a:prstGeom>
            <a:noFill/>
          </p:spPr>
          <p:txBody>
            <a:bodyPr wrap="square" rtlCol="0">
              <a:spAutoFit/>
            </a:bodyPr>
            <a:lstStyle/>
            <a:p>
              <a:r>
                <a:rPr kumimoji="1" lang="ja-JP" altLang="en-US" sz="4000" dirty="0">
                  <a:latin typeface="HGP創英角ｺﾞｼｯｸUB" panose="020B0900000000000000" pitchFamily="50" charset="-128"/>
                  <a:ea typeface="HGP創英角ｺﾞｼｯｸUB" panose="020B0900000000000000" pitchFamily="50" charset="-128"/>
                </a:rPr>
                <a:t>お願い</a:t>
              </a:r>
            </a:p>
          </p:txBody>
        </p:sp>
        <p:sp>
          <p:nvSpPr>
            <p:cNvPr id="11" name="スクロール: 横 10">
              <a:extLst>
                <a:ext uri="{FF2B5EF4-FFF2-40B4-BE49-F238E27FC236}">
                  <a16:creationId xmlns:a16="http://schemas.microsoft.com/office/drawing/2014/main" id="{AF879FB2-D4C6-48E8-A5C4-D2327E95D498}"/>
                </a:ext>
              </a:extLst>
            </p:cNvPr>
            <p:cNvSpPr/>
            <p:nvPr/>
          </p:nvSpPr>
          <p:spPr>
            <a:xfrm>
              <a:off x="608075" y="5220035"/>
              <a:ext cx="2932505" cy="861486"/>
            </a:xfrm>
            <a:prstGeom prst="horizontalScroll">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9" name="直線コネクタ 18">
            <a:extLst>
              <a:ext uri="{FF2B5EF4-FFF2-40B4-BE49-F238E27FC236}">
                <a16:creationId xmlns:a16="http://schemas.microsoft.com/office/drawing/2014/main" id="{0AA259BB-238D-47C2-AEC9-D41C931C58E1}"/>
              </a:ext>
            </a:extLst>
          </p:cNvPr>
          <p:cNvCxnSpPr>
            <a:cxnSpLocks/>
          </p:cNvCxnSpPr>
          <p:nvPr/>
        </p:nvCxnSpPr>
        <p:spPr>
          <a:xfrm>
            <a:off x="0" y="5918200"/>
            <a:ext cx="7559675" cy="0"/>
          </a:xfrm>
          <a:prstGeom prst="line">
            <a:avLst/>
          </a:prstGeom>
          <a:ln w="3810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7F04F5E2-03DA-43C5-A68C-64073ED9BABD}"/>
              </a:ext>
            </a:extLst>
          </p:cNvPr>
          <p:cNvGrpSpPr/>
          <p:nvPr/>
        </p:nvGrpSpPr>
        <p:grpSpPr>
          <a:xfrm>
            <a:off x="4947818" y="6391703"/>
            <a:ext cx="2041674" cy="3285251"/>
            <a:chOff x="4909926" y="6582288"/>
            <a:chExt cx="2041674" cy="2792611"/>
          </a:xfrm>
        </p:grpSpPr>
        <p:sp>
          <p:nvSpPr>
            <p:cNvPr id="12" name="Rectangle 190">
              <a:extLst>
                <a:ext uri="{FF2B5EF4-FFF2-40B4-BE49-F238E27FC236}">
                  <a16:creationId xmlns:a16="http://schemas.microsoft.com/office/drawing/2014/main" id="{01C6D92E-4532-4F5A-97E2-298168CD98D3}"/>
                </a:ext>
              </a:extLst>
            </p:cNvPr>
            <p:cNvSpPr>
              <a:spLocks noChangeArrowheads="1"/>
            </p:cNvSpPr>
            <p:nvPr/>
          </p:nvSpPr>
          <p:spPr bwMode="auto">
            <a:xfrm>
              <a:off x="4913725" y="6582288"/>
              <a:ext cx="2037875" cy="2707377"/>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endParaRPr lang="ja-JP" altLang="en-US"/>
            </a:p>
          </p:txBody>
        </p:sp>
        <p:sp>
          <p:nvSpPr>
            <p:cNvPr id="24" name="テキスト ボックス 23">
              <a:extLst>
                <a:ext uri="{FF2B5EF4-FFF2-40B4-BE49-F238E27FC236}">
                  <a16:creationId xmlns:a16="http://schemas.microsoft.com/office/drawing/2014/main" id="{879A32F4-AEB9-4B37-A26B-282CBAF86117}"/>
                </a:ext>
              </a:extLst>
            </p:cNvPr>
            <p:cNvSpPr txBox="1"/>
            <p:nvPr/>
          </p:nvSpPr>
          <p:spPr>
            <a:xfrm>
              <a:off x="6478032" y="6648674"/>
              <a:ext cx="430887" cy="1775943"/>
            </a:xfrm>
            <a:prstGeom prst="rect">
              <a:avLst/>
            </a:prstGeom>
            <a:noFill/>
          </p:spPr>
          <p:txBody>
            <a:bodyPr vert="eaVert" wrap="square" rtlCol="0">
              <a:spAutoFit/>
            </a:bodyPr>
            <a:lstStyle/>
            <a:p>
              <a:pPr algn="dist"/>
              <a:r>
                <a:rPr kumimoji="1" lang="ja-JP" altLang="en-US" sz="1600" b="1" dirty="0"/>
                <a:t>秋季火災予防運動</a:t>
              </a:r>
              <a:endParaRPr kumimoji="1" lang="en-US" altLang="ja-JP" sz="1600" b="1" dirty="0"/>
            </a:p>
          </p:txBody>
        </p:sp>
        <p:sp>
          <p:nvSpPr>
            <p:cNvPr id="26" name="テキスト ボックス 25">
              <a:extLst>
                <a:ext uri="{FF2B5EF4-FFF2-40B4-BE49-F238E27FC236}">
                  <a16:creationId xmlns:a16="http://schemas.microsoft.com/office/drawing/2014/main" id="{132035E4-F676-4272-B83F-38FB37B6B647}"/>
                </a:ext>
              </a:extLst>
            </p:cNvPr>
            <p:cNvSpPr txBox="1"/>
            <p:nvPr/>
          </p:nvSpPr>
          <p:spPr>
            <a:xfrm>
              <a:off x="6447254" y="8446295"/>
              <a:ext cx="461665" cy="928604"/>
            </a:xfrm>
            <a:prstGeom prst="rect">
              <a:avLst/>
            </a:prstGeom>
            <a:noFill/>
          </p:spPr>
          <p:txBody>
            <a:bodyPr vert="eaVert" wrap="square" rtlCol="0">
              <a:spAutoFit/>
            </a:bodyPr>
            <a:lstStyle/>
            <a:p>
              <a:r>
                <a:rPr kumimoji="1" lang="ja-JP" altLang="en-US" sz="900" dirty="0"/>
                <a:t>十一月九日から</a:t>
              </a:r>
              <a:endParaRPr kumimoji="1" lang="en-US" altLang="ja-JP" sz="900" dirty="0"/>
            </a:p>
            <a:p>
              <a:r>
                <a:rPr kumimoji="1" lang="ja-JP" altLang="en-US" sz="900" dirty="0"/>
                <a:t>十一月十五日まで</a:t>
              </a:r>
            </a:p>
          </p:txBody>
        </p:sp>
        <p:sp>
          <p:nvSpPr>
            <p:cNvPr id="29" name="テキスト ボックス 28">
              <a:extLst>
                <a:ext uri="{FF2B5EF4-FFF2-40B4-BE49-F238E27FC236}">
                  <a16:creationId xmlns:a16="http://schemas.microsoft.com/office/drawing/2014/main" id="{26CAAAE5-0B4F-4D49-ADA3-9DF7D40939A7}"/>
                </a:ext>
              </a:extLst>
            </p:cNvPr>
            <p:cNvSpPr txBox="1"/>
            <p:nvPr/>
          </p:nvSpPr>
          <p:spPr>
            <a:xfrm>
              <a:off x="5462369" y="6748956"/>
              <a:ext cx="1015663" cy="2407778"/>
            </a:xfrm>
            <a:prstGeom prst="rect">
              <a:avLst/>
            </a:prstGeom>
            <a:noFill/>
          </p:spPr>
          <p:txBody>
            <a:bodyPr vert="eaVert" wrap="square" rtlCol="0">
              <a:spAutoFit/>
            </a:bodyPr>
            <a:lstStyle/>
            <a:p>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急ぐ日も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足止め火を止め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準備よし</a:t>
              </a:r>
              <a:endParaRPr kumimoji="1" lang="ja-JP" altLang="en-US" dirty="0">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CFB9830F-CBB9-409E-9F41-E8908B2233F7}"/>
                </a:ext>
              </a:extLst>
            </p:cNvPr>
            <p:cNvSpPr txBox="1"/>
            <p:nvPr/>
          </p:nvSpPr>
          <p:spPr>
            <a:xfrm>
              <a:off x="4909926" y="7865726"/>
              <a:ext cx="646331" cy="1423021"/>
            </a:xfrm>
            <a:prstGeom prst="rect">
              <a:avLst/>
            </a:prstGeom>
            <a:noFill/>
          </p:spPr>
          <p:txBody>
            <a:bodyPr vert="eaVert" wrap="square" rtlCol="0">
              <a:spAutoFit/>
            </a:bodyPr>
            <a:lstStyle/>
            <a:p>
              <a:r>
                <a:rPr kumimoji="1" lang="ja-JP" altLang="en-US" sz="1000" dirty="0"/>
                <a:t>　　　〇〇〇消防署</a:t>
              </a:r>
              <a:endParaRPr kumimoji="1" lang="en-US" altLang="ja-JP" sz="1000" dirty="0"/>
            </a:p>
            <a:p>
              <a:r>
                <a:rPr kumimoji="1" lang="ja-JP" altLang="en-US" sz="1000" dirty="0"/>
                <a:t>　　　〇〇〇消防団</a:t>
              </a:r>
              <a:endParaRPr kumimoji="1" lang="en-US" altLang="ja-JP" sz="1000" dirty="0"/>
            </a:p>
            <a:p>
              <a:r>
                <a:rPr kumimoji="1" lang="en-US" altLang="ja-JP" sz="1000" dirty="0"/>
                <a:t>※※</a:t>
              </a:r>
              <a:r>
                <a:rPr kumimoji="1" lang="ja-JP" altLang="en-US" sz="1000" dirty="0"/>
                <a:t>〇〇〇〇〇〇〇〇</a:t>
              </a:r>
              <a:endParaRPr kumimoji="1" lang="en-US" altLang="ja-JP" sz="1000" dirty="0"/>
            </a:p>
          </p:txBody>
        </p:sp>
      </p:grpSp>
      <p:sp>
        <p:nvSpPr>
          <p:cNvPr id="6" name="テキスト ボックス 5">
            <a:extLst>
              <a:ext uri="{FF2B5EF4-FFF2-40B4-BE49-F238E27FC236}">
                <a16:creationId xmlns:a16="http://schemas.microsoft.com/office/drawing/2014/main" id="{F46109E9-68F8-42FA-87A0-A5294A7D627D}"/>
              </a:ext>
            </a:extLst>
          </p:cNvPr>
          <p:cNvSpPr txBox="1"/>
          <p:nvPr/>
        </p:nvSpPr>
        <p:spPr>
          <a:xfrm>
            <a:off x="4539817" y="8087570"/>
            <a:ext cx="369332" cy="1432996"/>
          </a:xfrm>
          <a:prstGeom prst="rect">
            <a:avLst/>
          </a:prstGeom>
          <a:noFill/>
        </p:spPr>
        <p:txBody>
          <a:bodyPr vert="eaVert" wrap="square" rtlCol="0">
            <a:spAutoFit/>
          </a:bodyPr>
          <a:lstStyle/>
          <a:p>
            <a:r>
              <a:rPr lang="en-US" altLang="ja-JP" sz="1200" dirty="0"/>
              <a:t>【</a:t>
            </a:r>
            <a:r>
              <a:rPr lang="ja-JP" altLang="ja-JP" sz="1200" dirty="0"/>
              <a:t>立看板作成例</a:t>
            </a:r>
            <a:r>
              <a:rPr lang="en-US" altLang="ja-JP" sz="1200" dirty="0"/>
              <a:t>】</a:t>
            </a:r>
            <a:endParaRPr kumimoji="1" lang="ja-JP" altLang="en-US" sz="1200" dirty="0"/>
          </a:p>
        </p:txBody>
      </p:sp>
      <p:sp>
        <p:nvSpPr>
          <p:cNvPr id="25" name="テキスト ボックス 24">
            <a:extLst>
              <a:ext uri="{FF2B5EF4-FFF2-40B4-BE49-F238E27FC236}">
                <a16:creationId xmlns:a16="http://schemas.microsoft.com/office/drawing/2014/main" id="{626A8C79-9053-4AE2-9AB1-F00C009CE09F}"/>
              </a:ext>
            </a:extLst>
          </p:cNvPr>
          <p:cNvSpPr txBox="1"/>
          <p:nvPr/>
        </p:nvSpPr>
        <p:spPr>
          <a:xfrm>
            <a:off x="397081" y="171635"/>
            <a:ext cx="6765511" cy="646331"/>
          </a:xfrm>
          <a:prstGeom prst="rect">
            <a:avLst/>
          </a:prstGeom>
          <a:noFill/>
        </p:spPr>
        <p:txBody>
          <a:bodyPr wrap="square" rtlCol="0">
            <a:spAutoFit/>
          </a:bodyPr>
          <a:lstStyle/>
          <a:p>
            <a:r>
              <a:rPr kumimoji="1" lang="ja-JP" altLang="en-US" sz="3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HGP創英角ﾎﾟｯﾌﾟ体" panose="040B0A00000000000000" pitchFamily="50" charset="-128"/>
                <a:ea typeface="HGP創英角ﾎﾟｯﾌﾟ体" panose="040B0A00000000000000" pitchFamily="50" charset="-128"/>
              </a:rPr>
              <a:t>ストップ ザ 放火！ ７つのポイント</a:t>
            </a:r>
          </a:p>
        </p:txBody>
      </p:sp>
      <p:sp>
        <p:nvSpPr>
          <p:cNvPr id="27" name="テキスト ボックス 26">
            <a:extLst>
              <a:ext uri="{FF2B5EF4-FFF2-40B4-BE49-F238E27FC236}">
                <a16:creationId xmlns:a16="http://schemas.microsoft.com/office/drawing/2014/main" id="{89EF41CE-062C-438D-AFC8-A70149238E9C}"/>
              </a:ext>
            </a:extLst>
          </p:cNvPr>
          <p:cNvSpPr txBox="1"/>
          <p:nvPr/>
        </p:nvSpPr>
        <p:spPr>
          <a:xfrm>
            <a:off x="101816" y="1224465"/>
            <a:ext cx="8324634"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①　建物のまわりに燃えやすいものを置かず、整理整頓を心がけましょう！</a:t>
            </a:r>
          </a:p>
        </p:txBody>
      </p:sp>
      <p:sp>
        <p:nvSpPr>
          <p:cNvPr id="17" name="テキスト ボックス 16">
            <a:extLst>
              <a:ext uri="{FF2B5EF4-FFF2-40B4-BE49-F238E27FC236}">
                <a16:creationId xmlns:a16="http://schemas.microsoft.com/office/drawing/2014/main" id="{E9F67DB1-BE6C-47B1-8FE2-B171AC5C92D8}"/>
              </a:ext>
            </a:extLst>
          </p:cNvPr>
          <p:cNvSpPr txBox="1"/>
          <p:nvPr/>
        </p:nvSpPr>
        <p:spPr>
          <a:xfrm>
            <a:off x="101816" y="1872954"/>
            <a:ext cx="4871125"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②　ゴミは収集日に出しましょう！</a:t>
            </a:r>
          </a:p>
        </p:txBody>
      </p:sp>
      <p:sp>
        <p:nvSpPr>
          <p:cNvPr id="18" name="テキスト ボックス 17">
            <a:extLst>
              <a:ext uri="{FF2B5EF4-FFF2-40B4-BE49-F238E27FC236}">
                <a16:creationId xmlns:a16="http://schemas.microsoft.com/office/drawing/2014/main" id="{76402E34-0DC6-40C4-A416-599350680A9C}"/>
              </a:ext>
            </a:extLst>
          </p:cNvPr>
          <p:cNvSpPr txBox="1"/>
          <p:nvPr/>
        </p:nvSpPr>
        <p:spPr>
          <a:xfrm>
            <a:off x="101816" y="2521443"/>
            <a:ext cx="6308141"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③　戸締りをしっかりしましょう！物置にもカギを忘れずに！</a:t>
            </a:r>
          </a:p>
        </p:txBody>
      </p:sp>
      <p:sp>
        <p:nvSpPr>
          <p:cNvPr id="20" name="テキスト ボックス 19">
            <a:extLst>
              <a:ext uri="{FF2B5EF4-FFF2-40B4-BE49-F238E27FC236}">
                <a16:creationId xmlns:a16="http://schemas.microsoft.com/office/drawing/2014/main" id="{81FB5092-44BB-4B94-92BB-F2B128EDBC2A}"/>
              </a:ext>
            </a:extLst>
          </p:cNvPr>
          <p:cNvSpPr txBox="1"/>
          <p:nvPr/>
        </p:nvSpPr>
        <p:spPr>
          <a:xfrm>
            <a:off x="101816" y="3169932"/>
            <a:ext cx="7080034"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④　センサーライトや照明器具を設置し、暗がりを無くしましょう！</a:t>
            </a:r>
          </a:p>
        </p:txBody>
      </p:sp>
      <p:sp>
        <p:nvSpPr>
          <p:cNvPr id="21" name="テキスト ボックス 20">
            <a:extLst>
              <a:ext uri="{FF2B5EF4-FFF2-40B4-BE49-F238E27FC236}">
                <a16:creationId xmlns:a16="http://schemas.microsoft.com/office/drawing/2014/main" id="{535888AA-EA54-4653-BF2F-B20B62F6CE0F}"/>
              </a:ext>
            </a:extLst>
          </p:cNvPr>
          <p:cNvSpPr txBox="1"/>
          <p:nvPr/>
        </p:nvSpPr>
        <p:spPr>
          <a:xfrm>
            <a:off x="101817" y="3818421"/>
            <a:ext cx="7453446"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⑤　車やバイクなどのボディカバーは防炎製品を使いましょう！</a:t>
            </a:r>
          </a:p>
        </p:txBody>
      </p:sp>
      <p:sp>
        <p:nvSpPr>
          <p:cNvPr id="22" name="テキスト ボックス 21">
            <a:extLst>
              <a:ext uri="{FF2B5EF4-FFF2-40B4-BE49-F238E27FC236}">
                <a16:creationId xmlns:a16="http://schemas.microsoft.com/office/drawing/2014/main" id="{E6A246FA-5C8A-4FA8-A95B-EB4F3DC6FD4C}"/>
              </a:ext>
            </a:extLst>
          </p:cNvPr>
          <p:cNvSpPr txBox="1"/>
          <p:nvPr/>
        </p:nvSpPr>
        <p:spPr>
          <a:xfrm>
            <a:off x="101817" y="4466910"/>
            <a:ext cx="5988339"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⑥　郵便受けに郵便物などをためないようにしましょう！</a:t>
            </a:r>
          </a:p>
        </p:txBody>
      </p:sp>
      <p:sp>
        <p:nvSpPr>
          <p:cNvPr id="23" name="テキスト ボックス 22">
            <a:extLst>
              <a:ext uri="{FF2B5EF4-FFF2-40B4-BE49-F238E27FC236}">
                <a16:creationId xmlns:a16="http://schemas.microsoft.com/office/drawing/2014/main" id="{21FF59F2-0699-4984-AD8C-F3A003166EA2}"/>
              </a:ext>
            </a:extLst>
          </p:cNvPr>
          <p:cNvSpPr txBox="1"/>
          <p:nvPr/>
        </p:nvSpPr>
        <p:spPr>
          <a:xfrm>
            <a:off x="101816" y="5115401"/>
            <a:ext cx="6308141" cy="353943"/>
          </a:xfrm>
          <a:prstGeom prst="rect">
            <a:avLst/>
          </a:prstGeom>
          <a:noFill/>
        </p:spPr>
        <p:txBody>
          <a:bodyPr wrap="square" rtlCol="0">
            <a:spAutoFit/>
          </a:bodyPr>
          <a:lstStyle/>
          <a:p>
            <a:r>
              <a:rPr kumimoji="1" lang="ja-JP" altLang="en-US" sz="1700" dirty="0">
                <a:latin typeface="HGP創英角ﾎﾟｯﾌﾟ体" panose="040B0A00000000000000" pitchFamily="50" charset="-128"/>
                <a:ea typeface="HGP創英角ﾎﾟｯﾌﾟ体" panose="040B0A00000000000000" pitchFamily="50" charset="-128"/>
              </a:rPr>
              <a:t>⑦　従業員全員で放火されない環境づくりに努めましょう！</a:t>
            </a:r>
          </a:p>
        </p:txBody>
      </p:sp>
      <p:pic>
        <p:nvPicPr>
          <p:cNvPr id="1026" name="図 1">
            <a:extLst>
              <a:ext uri="{FF2B5EF4-FFF2-40B4-BE49-F238E27FC236}">
                <a16:creationId xmlns:a16="http://schemas.microsoft.com/office/drawing/2014/main" id="{926C075C-48A3-4719-AE34-6DE80D86A7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5485" y="4078649"/>
            <a:ext cx="1692373" cy="1627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テキスト ボックス 4">
            <a:extLst>
              <a:ext uri="{FF2B5EF4-FFF2-40B4-BE49-F238E27FC236}">
                <a16:creationId xmlns:a16="http://schemas.microsoft.com/office/drawing/2014/main" id="{61253EEE-3B63-4237-BB17-49C9CAAFE675}"/>
              </a:ext>
            </a:extLst>
          </p:cNvPr>
          <p:cNvSpPr txBox="1"/>
          <p:nvPr/>
        </p:nvSpPr>
        <p:spPr>
          <a:xfrm>
            <a:off x="7" y="9579479"/>
            <a:ext cx="7559658" cy="830997"/>
          </a:xfrm>
          <a:prstGeom prst="rect">
            <a:avLst/>
          </a:prstGeom>
          <a:noFill/>
        </p:spPr>
        <p:txBody>
          <a:bodyPr wrap="square" lIns="0" tIns="0" rIns="0" bIns="0"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pPr algn="ctr"/>
            <a:r>
              <a:rPr kumimoji="1" lang="ja-JP" altLang="en-US" dirty="0">
                <a:latin typeface="BIZ UDPゴシック" panose="020B0400000000000000" pitchFamily="50" charset="-128"/>
                <a:ea typeface="BIZ UDPゴシック" panose="020B0400000000000000" pitchFamily="50" charset="-128"/>
              </a:rPr>
              <a:t>乙訓消防組合消防本部</a:t>
            </a:r>
            <a:endParaRPr kumimoji="1" lang="en-US" altLang="ja-JP" dirty="0">
              <a:latin typeface="BIZ UDPゴシック" panose="020B0400000000000000" pitchFamily="50" charset="-128"/>
              <a:ea typeface="BIZ UDPゴシック" panose="020B0400000000000000" pitchFamily="50" charset="-128"/>
            </a:endParaRPr>
          </a:p>
          <a:p>
            <a:pPr algn="ctr"/>
            <a:r>
              <a:rPr kumimoji="1" lang="ja-JP" altLang="en-US" dirty="0">
                <a:latin typeface="BIZ UDPゴシック" panose="020B0400000000000000" pitchFamily="50" charset="-128"/>
                <a:ea typeface="BIZ UDPゴシック" panose="020B0400000000000000" pitchFamily="50" charset="-128"/>
              </a:rPr>
              <a:t>℡　９５２－０１１９</a:t>
            </a:r>
            <a:endParaRPr kumimoji="1" lang="en-US" altLang="ja-JP" dirty="0">
              <a:latin typeface="BIZ UDPゴシック" panose="020B0400000000000000" pitchFamily="50" charset="-128"/>
              <a:ea typeface="BIZ UDPゴシック" panose="020B0400000000000000" pitchFamily="50" charset="-128"/>
            </a:endParaRPr>
          </a:p>
          <a:p>
            <a:pPr algn="ctr"/>
            <a:r>
              <a:rPr kumimoji="1" lang="ja-JP" altLang="en-US" dirty="0">
                <a:latin typeface="BIZ UDPゴシック" panose="020B0400000000000000" pitchFamily="50" charset="-128"/>
                <a:ea typeface="BIZ UDPゴシック" panose="020B0400000000000000" pitchFamily="50" charset="-128"/>
              </a:rPr>
              <a:t>ホームページ　</a:t>
            </a:r>
            <a:r>
              <a:rPr kumimoji="1" lang="en-US" altLang="ja-JP" dirty="0">
                <a:latin typeface="BIZ UDPゴシック" panose="020B0400000000000000" pitchFamily="50" charset="-128"/>
                <a:ea typeface="BIZ UDPゴシック" panose="020B0400000000000000" pitchFamily="50" charset="-128"/>
              </a:rPr>
              <a:t>https://www.otokuni119-kyoto.jp</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762491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2112</TotalTime>
  <Words>465</Words>
  <Application>Microsoft Office PowerPoint</Application>
  <PresentationFormat>ユーザー設定</PresentationFormat>
  <Paragraphs>50</Paragraphs>
  <Slides>2</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BIZ UDPゴシック</vt:lpstr>
      <vt:lpstr>BIZ UDP明朝 Medium</vt:lpstr>
      <vt:lpstr>HGP創英角ｺﾞｼｯｸUB</vt:lpstr>
      <vt:lpstr>HGP創英角ﾎﾟｯﾌﾟ体</vt:lpstr>
      <vt:lpstr>HGS創英角ﾎﾟｯﾌﾟ体</vt:lpstr>
      <vt:lpstr>游ゴシック</vt:lpstr>
      <vt:lpstr>游ゴシック Light</vt:lpstr>
      <vt:lpstr>Arial</vt:lpstr>
      <vt:lpstr>Bodoni MT Black</vt:lpstr>
      <vt:lpstr>Calibri</vt:lpstr>
      <vt:lpstr>Calibri Light</vt:lpstr>
      <vt:lpstr>Cooper Black</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山内　慎也</dc:creator>
  <cp:lastModifiedBy>山田  祐也</cp:lastModifiedBy>
  <cp:revision>171</cp:revision>
  <cp:lastPrinted>2024-05-28T01:48:43Z</cp:lastPrinted>
  <dcterms:created xsi:type="dcterms:W3CDTF">2022-09-11T21:49:54Z</dcterms:created>
  <dcterms:modified xsi:type="dcterms:W3CDTF">2025-09-03T02:46:06Z</dcterms:modified>
</cp:coreProperties>
</file>