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691813"/>
  <p:notesSz cx="6735763" cy="9866313"/>
  <p:defaultTextStyle>
    <a:defPPr>
      <a:defRPr lang="en-US"/>
    </a:defPPr>
    <a:lvl1pPr marL="0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8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5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14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42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70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99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27" algn="l" defTabSz="4571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4EF8C47-172F-49C7-A1DE-307AEAFE4628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AB5B"/>
    <a:srgbClr val="00FA71"/>
    <a:srgbClr val="FFD653"/>
    <a:srgbClr val="2F528F"/>
    <a:srgbClr val="F75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>
      <p:cViewPr varScale="1">
        <p:scale>
          <a:sx n="47" d="100"/>
          <a:sy n="47" d="100"/>
        </p:scale>
        <p:origin x="23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7" y="1749799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1" y="5615681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53" indent="0" algn="ctr">
              <a:buNone/>
              <a:defRPr sz="1653"/>
            </a:lvl2pPr>
            <a:lvl3pPr marL="755905" indent="0" algn="ctr">
              <a:buNone/>
              <a:defRPr sz="1488"/>
            </a:lvl3pPr>
            <a:lvl4pPr marL="1133858" indent="0" algn="ctr">
              <a:buNone/>
              <a:defRPr sz="1323"/>
            </a:lvl4pPr>
            <a:lvl5pPr marL="1511811" indent="0" algn="ctr">
              <a:buNone/>
              <a:defRPr sz="1323"/>
            </a:lvl5pPr>
            <a:lvl6pPr marL="1889764" indent="0" algn="ctr">
              <a:buNone/>
              <a:defRPr sz="1323"/>
            </a:lvl6pPr>
            <a:lvl7pPr marL="2267716" indent="0" algn="ctr">
              <a:buNone/>
              <a:defRPr sz="1323"/>
            </a:lvl7pPr>
            <a:lvl8pPr marL="2645669" indent="0" algn="ctr">
              <a:buNone/>
              <a:defRPr sz="1323"/>
            </a:lvl8pPr>
            <a:lvl9pPr marL="3023622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93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49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6" y="569244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4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83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34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2665533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2" y="7155106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53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05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85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76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71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6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62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85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3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6" y="2846203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06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4" y="2620982"/>
            <a:ext cx="3198096" cy="128450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53" indent="0">
              <a:buNone/>
              <a:defRPr sz="1653" b="1"/>
            </a:lvl2pPr>
            <a:lvl3pPr marL="755905" indent="0">
              <a:buNone/>
              <a:defRPr sz="1488" b="1"/>
            </a:lvl3pPr>
            <a:lvl4pPr marL="1133858" indent="0">
              <a:buNone/>
              <a:defRPr sz="1323" b="1"/>
            </a:lvl4pPr>
            <a:lvl5pPr marL="1511811" indent="0">
              <a:buNone/>
              <a:defRPr sz="1323" b="1"/>
            </a:lvl5pPr>
            <a:lvl6pPr marL="1889764" indent="0">
              <a:buNone/>
              <a:defRPr sz="1323" b="1"/>
            </a:lvl6pPr>
            <a:lvl7pPr marL="2267716" indent="0">
              <a:buNone/>
              <a:defRPr sz="1323" b="1"/>
            </a:lvl7pPr>
            <a:lvl8pPr marL="2645669" indent="0">
              <a:buNone/>
              <a:defRPr sz="1323" b="1"/>
            </a:lvl8pPr>
            <a:lvl9pPr marL="3023622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4" y="3905484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8" y="2620982"/>
            <a:ext cx="3213847" cy="128450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53" indent="0">
              <a:buNone/>
              <a:defRPr sz="1653" b="1"/>
            </a:lvl2pPr>
            <a:lvl3pPr marL="755905" indent="0">
              <a:buNone/>
              <a:defRPr sz="1488" b="1"/>
            </a:lvl3pPr>
            <a:lvl4pPr marL="1133858" indent="0">
              <a:buNone/>
              <a:defRPr sz="1323" b="1"/>
            </a:lvl4pPr>
            <a:lvl5pPr marL="1511811" indent="0">
              <a:buNone/>
              <a:defRPr sz="1323" b="1"/>
            </a:lvl5pPr>
            <a:lvl6pPr marL="1889764" indent="0">
              <a:buNone/>
              <a:defRPr sz="1323" b="1"/>
            </a:lvl6pPr>
            <a:lvl7pPr marL="2267716" indent="0">
              <a:buNone/>
              <a:defRPr sz="1323" b="1"/>
            </a:lvl7pPr>
            <a:lvl8pPr marL="2645669" indent="0">
              <a:buNone/>
              <a:defRPr sz="1323" b="1"/>
            </a:lvl8pPr>
            <a:lvl9pPr marL="3023622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8" y="3905484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76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07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37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9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50" y="1539429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53" indent="0">
              <a:buNone/>
              <a:defRPr sz="1157"/>
            </a:lvl2pPr>
            <a:lvl3pPr marL="755905" indent="0">
              <a:buNone/>
              <a:defRPr sz="992"/>
            </a:lvl3pPr>
            <a:lvl4pPr marL="1133858" indent="0">
              <a:buNone/>
              <a:defRPr sz="827"/>
            </a:lvl4pPr>
            <a:lvl5pPr marL="1511811" indent="0">
              <a:buNone/>
              <a:defRPr sz="827"/>
            </a:lvl5pPr>
            <a:lvl6pPr marL="1889764" indent="0">
              <a:buNone/>
              <a:defRPr sz="827"/>
            </a:lvl6pPr>
            <a:lvl7pPr marL="2267716" indent="0">
              <a:buNone/>
              <a:defRPr sz="827"/>
            </a:lvl7pPr>
            <a:lvl8pPr marL="2645669" indent="0">
              <a:buNone/>
              <a:defRPr sz="827"/>
            </a:lvl8pPr>
            <a:lvl9pPr marL="3023622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30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9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50" y="1539429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53" indent="0">
              <a:buNone/>
              <a:defRPr sz="2315"/>
            </a:lvl2pPr>
            <a:lvl3pPr marL="755905" indent="0">
              <a:buNone/>
              <a:defRPr sz="1984"/>
            </a:lvl3pPr>
            <a:lvl4pPr marL="1133858" indent="0">
              <a:buNone/>
              <a:defRPr sz="1653"/>
            </a:lvl4pPr>
            <a:lvl5pPr marL="1511811" indent="0">
              <a:buNone/>
              <a:defRPr sz="1653"/>
            </a:lvl5pPr>
            <a:lvl6pPr marL="1889764" indent="0">
              <a:buNone/>
              <a:defRPr sz="1653"/>
            </a:lvl6pPr>
            <a:lvl7pPr marL="2267716" indent="0">
              <a:buNone/>
              <a:defRPr sz="1653"/>
            </a:lvl7pPr>
            <a:lvl8pPr marL="2645669" indent="0">
              <a:buNone/>
              <a:defRPr sz="1653"/>
            </a:lvl8pPr>
            <a:lvl9pPr marL="3023622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53" indent="0">
              <a:buNone/>
              <a:defRPr sz="1157"/>
            </a:lvl2pPr>
            <a:lvl3pPr marL="755905" indent="0">
              <a:buNone/>
              <a:defRPr sz="992"/>
            </a:lvl3pPr>
            <a:lvl4pPr marL="1133858" indent="0">
              <a:buNone/>
              <a:defRPr sz="827"/>
            </a:lvl4pPr>
            <a:lvl5pPr marL="1511811" indent="0">
              <a:buNone/>
              <a:defRPr sz="827"/>
            </a:lvl5pPr>
            <a:lvl6pPr marL="1889764" indent="0">
              <a:buNone/>
              <a:defRPr sz="827"/>
            </a:lvl6pPr>
            <a:lvl7pPr marL="2267716" indent="0">
              <a:buNone/>
              <a:defRPr sz="827"/>
            </a:lvl7pPr>
            <a:lvl8pPr marL="2645669" indent="0">
              <a:buNone/>
              <a:defRPr sz="827"/>
            </a:lvl8pPr>
            <a:lvl9pPr marL="3023622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372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9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9" y="2846203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3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E2D3A-3FAB-4268-A55B-A6F562669193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D0BC3-02C9-4F06-A12C-BA66AA50B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64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05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77" indent="-188977" algn="l" defTabSz="755905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29" indent="-188977" algn="l" defTabSz="755905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881" indent="-188977" algn="l" defTabSz="755905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34" indent="-188977" algn="l" defTabSz="755905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788" indent="-188977" algn="l" defTabSz="755905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740" indent="-188977" algn="l" defTabSz="755905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692" indent="-188977" algn="l" defTabSz="755905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5" indent="-188977" algn="l" defTabSz="755905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599" indent="-188977" algn="l" defTabSz="755905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53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05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858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11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4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716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669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622" algn="l" defTabSz="755905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図 59">
            <a:extLst>
              <a:ext uri="{FF2B5EF4-FFF2-40B4-BE49-F238E27FC236}">
                <a16:creationId xmlns:a16="http://schemas.microsoft.com/office/drawing/2014/main" id="{8749529B-F7E4-44A2-B9B1-B35EDB915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470" y="6276707"/>
            <a:ext cx="1978912" cy="1978912"/>
          </a:xfrm>
          <a:prstGeom prst="rect">
            <a:avLst/>
          </a:prstGeom>
        </p:spPr>
      </p:pic>
      <p:sp>
        <p:nvSpPr>
          <p:cNvPr id="110" name="楕円 109">
            <a:extLst>
              <a:ext uri="{FF2B5EF4-FFF2-40B4-BE49-F238E27FC236}">
                <a16:creationId xmlns:a16="http://schemas.microsoft.com/office/drawing/2014/main" id="{BD09E429-4CEF-4DF4-A8C8-A1D50F8A3DF3}"/>
              </a:ext>
            </a:extLst>
          </p:cNvPr>
          <p:cNvSpPr/>
          <p:nvPr/>
        </p:nvSpPr>
        <p:spPr>
          <a:xfrm>
            <a:off x="348292" y="6372180"/>
            <a:ext cx="5153574" cy="185065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4" name="図 53">
            <a:extLst>
              <a:ext uri="{FF2B5EF4-FFF2-40B4-BE49-F238E27FC236}">
                <a16:creationId xmlns:a16="http://schemas.microsoft.com/office/drawing/2014/main" id="{44C1D7CB-2B2B-4799-952A-E14933D7C8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79" y="4307062"/>
            <a:ext cx="2047491" cy="2047491"/>
          </a:xfrm>
          <a:prstGeom prst="rect">
            <a:avLst/>
          </a:prstGeom>
        </p:spPr>
      </p:pic>
      <p:sp>
        <p:nvSpPr>
          <p:cNvPr id="61" name="楕円 60">
            <a:extLst>
              <a:ext uri="{FF2B5EF4-FFF2-40B4-BE49-F238E27FC236}">
                <a16:creationId xmlns:a16="http://schemas.microsoft.com/office/drawing/2014/main" id="{40F783D4-ADC3-493F-8830-F287994A3DAB}"/>
              </a:ext>
            </a:extLst>
          </p:cNvPr>
          <p:cNvSpPr/>
          <p:nvPr/>
        </p:nvSpPr>
        <p:spPr>
          <a:xfrm>
            <a:off x="1812291" y="4681948"/>
            <a:ext cx="5336791" cy="163285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 hidden="1">
            <a:extLst>
              <a:ext uri="{FF2B5EF4-FFF2-40B4-BE49-F238E27FC236}">
                <a16:creationId xmlns:a16="http://schemas.microsoft.com/office/drawing/2014/main" id="{13AD174F-6C6C-4BC4-A42A-47552C8164E7}"/>
              </a:ext>
            </a:extLst>
          </p:cNvPr>
          <p:cNvGrpSpPr/>
          <p:nvPr/>
        </p:nvGrpSpPr>
        <p:grpSpPr>
          <a:xfrm>
            <a:off x="235983" y="2167138"/>
            <a:ext cx="1993329" cy="492443"/>
            <a:chOff x="4004607" y="3314339"/>
            <a:chExt cx="1993329" cy="49244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78B3687-89C0-46BF-B483-9F262742E88D}"/>
                </a:ext>
              </a:extLst>
            </p:cNvPr>
            <p:cNvSpPr txBox="1"/>
            <p:nvPr/>
          </p:nvSpPr>
          <p:spPr>
            <a:xfrm>
              <a:off x="4004607" y="3345117"/>
              <a:ext cx="155523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2800" dirty="0">
                  <a:ln w="19050">
                    <a:noFill/>
                  </a:ln>
                  <a:latin typeface="Cooper Black" panose="0208090404030B020404" pitchFamily="18" charset="0"/>
                  <a:ea typeface="BIZ UDP明朝 Medium" panose="02020500000000000000" pitchFamily="18" charset="-128"/>
                </a:rPr>
                <a:t>Safe</a:t>
              </a:r>
              <a:r>
                <a:rPr kumimoji="1" lang="ja-JP" altLang="en-US" sz="2800" dirty="0">
                  <a:ln w="19050">
                    <a:noFill/>
                  </a:ln>
                  <a:latin typeface="Cooper Black" panose="0208090404030B020404" pitchFamily="18" charset="0"/>
                  <a:ea typeface="BIZ UDP明朝 Medium" panose="02020500000000000000" pitchFamily="18" charset="-128"/>
                </a:rPr>
                <a:t> </a:t>
              </a:r>
              <a:r>
                <a:rPr kumimoji="1" lang="en-US" altLang="ja-JP" sz="2800" dirty="0">
                  <a:ln w="19050">
                    <a:noFill/>
                  </a:ln>
                  <a:latin typeface="Cooper Black" panose="0208090404030B020404" pitchFamily="18" charset="0"/>
                  <a:ea typeface="BIZ UDP明朝 Medium" panose="02020500000000000000" pitchFamily="18" charset="-128"/>
                </a:rPr>
                <a:t>Life</a:t>
              </a:r>
              <a:endParaRPr kumimoji="1" lang="ja-JP" altLang="en-US" sz="2800" dirty="0">
                <a:ln w="19050">
                  <a:noFill/>
                </a:ln>
                <a:latin typeface="Cooper Black" panose="0208090404030B020404" pitchFamily="18" charset="0"/>
                <a:ea typeface="BIZ UDP明朝 Medium" panose="02020500000000000000" pitchFamily="18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E1F9D86-2B99-48D8-A44C-BFBCEA312D46}"/>
                </a:ext>
              </a:extLst>
            </p:cNvPr>
            <p:cNvSpPr txBox="1"/>
            <p:nvPr/>
          </p:nvSpPr>
          <p:spPr>
            <a:xfrm>
              <a:off x="5728632" y="3314339"/>
              <a:ext cx="269304" cy="49244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3200" dirty="0">
                  <a:ln w="19050">
                    <a:noFill/>
                  </a:ln>
                  <a:latin typeface="Bodoni MT Black" panose="02070A03080606020203" pitchFamily="18" charset="0"/>
                  <a:ea typeface="BIZ UDP明朝 Medium" panose="02020500000000000000" pitchFamily="18" charset="-128"/>
                </a:rPr>
                <a:t>6</a:t>
              </a:r>
              <a:endParaRPr kumimoji="1" lang="ja-JP" altLang="en-US" sz="3200" dirty="0">
                <a:ln w="19050">
                  <a:noFill/>
                </a:ln>
                <a:latin typeface="Bodoni MT Black" panose="02070A03080606020203" pitchFamily="18" charset="0"/>
                <a:ea typeface="BIZ UDP明朝 Medium" panose="02020500000000000000" pitchFamily="18" charset="-128"/>
              </a:endParaRPr>
            </a:p>
          </p:txBody>
        </p:sp>
      </p:grpSp>
      <p:grpSp>
        <p:nvGrpSpPr>
          <p:cNvPr id="76" name="グループ化 75" hidden="1">
            <a:extLst>
              <a:ext uri="{FF2B5EF4-FFF2-40B4-BE49-F238E27FC236}">
                <a16:creationId xmlns:a16="http://schemas.microsoft.com/office/drawing/2014/main" id="{31EA5D40-E5E9-49E8-BEC6-6C8AD94A5E0F}"/>
              </a:ext>
            </a:extLst>
          </p:cNvPr>
          <p:cNvGrpSpPr/>
          <p:nvPr/>
        </p:nvGrpSpPr>
        <p:grpSpPr>
          <a:xfrm>
            <a:off x="235983" y="6983390"/>
            <a:ext cx="3618062" cy="492443"/>
            <a:chOff x="4004607" y="3314338"/>
            <a:chExt cx="2948619" cy="492443"/>
          </a:xfrm>
        </p:grpSpPr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3E8526E-006B-47E2-8249-FD0118B4166B}"/>
                </a:ext>
              </a:extLst>
            </p:cNvPr>
            <p:cNvSpPr txBox="1"/>
            <p:nvPr/>
          </p:nvSpPr>
          <p:spPr>
            <a:xfrm>
              <a:off x="4004607" y="3345117"/>
              <a:ext cx="262827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2800" dirty="0">
                  <a:ln w="19050">
                    <a:noFill/>
                  </a:ln>
                  <a:latin typeface="Cooper Black" panose="0208090404030B020404" pitchFamily="18" charset="0"/>
                  <a:ea typeface="BIZ UDP明朝 Medium" panose="02020500000000000000" pitchFamily="18" charset="-128"/>
                </a:rPr>
                <a:t>Dangerous Habits</a:t>
              </a:r>
              <a:endParaRPr kumimoji="1" lang="ja-JP" altLang="en-US" sz="2800" dirty="0">
                <a:ln w="19050">
                  <a:noFill/>
                </a:ln>
                <a:latin typeface="Cooper Black" panose="0208090404030B020404" pitchFamily="18" charset="0"/>
                <a:ea typeface="BIZ UDP明朝 Medium" panose="02020500000000000000" pitchFamily="18" charset="-128"/>
              </a:endParaRPr>
            </a:p>
          </p:txBody>
        </p:sp>
        <p:sp>
          <p:nvSpPr>
            <p:cNvPr id="78" name="テキスト ボックス 77">
              <a:extLst>
                <a:ext uri="{FF2B5EF4-FFF2-40B4-BE49-F238E27FC236}">
                  <a16:creationId xmlns:a16="http://schemas.microsoft.com/office/drawing/2014/main" id="{C62735D5-57B3-4BF1-BC49-8D0E2D88CDA6}"/>
                </a:ext>
              </a:extLst>
            </p:cNvPr>
            <p:cNvSpPr txBox="1"/>
            <p:nvPr/>
          </p:nvSpPr>
          <p:spPr>
            <a:xfrm>
              <a:off x="6733751" y="3314338"/>
              <a:ext cx="219475" cy="49244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3200" dirty="0">
                  <a:ln w="19050">
                    <a:noFill/>
                  </a:ln>
                  <a:latin typeface="Bodoni MT Black" panose="02070A03080606020203" pitchFamily="18" charset="0"/>
                  <a:ea typeface="BIZ UDP明朝 Medium" panose="02020500000000000000" pitchFamily="18" charset="-128"/>
                </a:rPr>
                <a:t>4</a:t>
              </a:r>
              <a:endParaRPr kumimoji="1" lang="ja-JP" altLang="en-US" sz="3200" dirty="0">
                <a:ln w="19050">
                  <a:noFill/>
                </a:ln>
                <a:latin typeface="Bodoni MT Black" panose="02070A03080606020203" pitchFamily="18" charset="0"/>
                <a:ea typeface="BIZ UDP明朝 Medium" panose="02020500000000000000" pitchFamily="18" charset="-128"/>
              </a:endParaRPr>
            </a:p>
          </p:txBody>
        </p:sp>
      </p:grpSp>
      <p:pic>
        <p:nvPicPr>
          <p:cNvPr id="117" name="Picture 18" descr="ストーブ イラスト素材 [ 1045870 ] - フォトライブラリー photolibrary" hidden="1">
            <a:extLst>
              <a:ext uri="{FF2B5EF4-FFF2-40B4-BE49-F238E27FC236}">
                <a16:creationId xmlns:a16="http://schemas.microsoft.com/office/drawing/2014/main" id="{3F6C2A84-D3EF-4B9B-80AD-E1EC51518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48060" y="7834659"/>
            <a:ext cx="1580968" cy="1617473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FB727FF9-CAB4-44D2-BA9C-515EDB1EC031}"/>
              </a:ext>
            </a:extLst>
          </p:cNvPr>
          <p:cNvSpPr/>
          <p:nvPr/>
        </p:nvSpPr>
        <p:spPr>
          <a:xfrm>
            <a:off x="973931" y="5836444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  <a:gd name="connsiteX2" fmla="*/ 0 w 0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44D0E7C4-9BFA-4FDB-AD82-8651B3FC3B15}"/>
              </a:ext>
            </a:extLst>
          </p:cNvPr>
          <p:cNvSpPr txBox="1"/>
          <p:nvPr/>
        </p:nvSpPr>
        <p:spPr>
          <a:xfrm>
            <a:off x="55253" y="3417932"/>
            <a:ext cx="739714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『</a:t>
            </a:r>
            <a:r>
              <a:rPr kumimoji="1" lang="ja-JP" altLang="en-US" sz="4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住宅用火災警報器</a:t>
            </a:r>
            <a:r>
              <a:rPr kumimoji="1" lang="en-US" altLang="ja-JP" sz="4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』</a:t>
            </a:r>
          </a:p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　　　　　　　</a:t>
            </a:r>
            <a:r>
              <a:rPr kumimoji="1" lang="ja-JP" altLang="en-US" sz="3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を設置しましょう！！</a:t>
            </a:r>
            <a:endParaRPr kumimoji="1" lang="ja-JP" altLang="en-US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68FAA34-E83A-4C84-8850-DF8913994504}"/>
              </a:ext>
            </a:extLst>
          </p:cNvPr>
          <p:cNvGrpSpPr/>
          <p:nvPr/>
        </p:nvGrpSpPr>
        <p:grpSpPr>
          <a:xfrm>
            <a:off x="693714" y="8430169"/>
            <a:ext cx="6244237" cy="1927156"/>
            <a:chOff x="704985" y="7549820"/>
            <a:chExt cx="6276385" cy="1746580"/>
          </a:xfrm>
        </p:grpSpPr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09CCB053-61D7-414D-97AD-ED060D4C874A}"/>
                </a:ext>
              </a:extLst>
            </p:cNvPr>
            <p:cNvGrpSpPr/>
            <p:nvPr/>
          </p:nvGrpSpPr>
          <p:grpSpPr>
            <a:xfrm>
              <a:off x="1091881" y="7675094"/>
              <a:ext cx="5325096" cy="1118469"/>
              <a:chOff x="979950" y="7967194"/>
              <a:chExt cx="5325096" cy="1118469"/>
            </a:xfrm>
          </p:grpSpPr>
          <p:sp>
            <p:nvSpPr>
              <p:cNvPr id="83" name="テキスト ボックス 82">
                <a:extLst>
                  <a:ext uri="{FF2B5EF4-FFF2-40B4-BE49-F238E27FC236}">
                    <a16:creationId xmlns:a16="http://schemas.microsoft.com/office/drawing/2014/main" id="{9144344C-C5F6-4498-A758-5ECF56ECD1FC}"/>
                  </a:ext>
                </a:extLst>
              </p:cNvPr>
              <p:cNvSpPr txBox="1"/>
              <p:nvPr/>
            </p:nvSpPr>
            <p:spPr>
              <a:xfrm>
                <a:off x="1717390" y="7967194"/>
                <a:ext cx="405855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b="1" dirty="0"/>
                  <a:t>～住警器の設置が必要な場所～</a:t>
                </a:r>
                <a:endParaRPr kumimoji="1" lang="en-US" altLang="ja-JP" sz="2000" b="1" dirty="0"/>
              </a:p>
            </p:txBody>
          </p:sp>
          <p:sp>
            <p:nvSpPr>
              <p:cNvPr id="84" name="テキスト ボックス 83">
                <a:extLst>
                  <a:ext uri="{FF2B5EF4-FFF2-40B4-BE49-F238E27FC236}">
                    <a16:creationId xmlns:a16="http://schemas.microsoft.com/office/drawing/2014/main" id="{B5F49D3D-6D20-4996-A01F-57291CB7CCF2}"/>
                  </a:ext>
                </a:extLst>
              </p:cNvPr>
              <p:cNvSpPr txBox="1"/>
              <p:nvPr/>
            </p:nvSpPr>
            <p:spPr>
              <a:xfrm>
                <a:off x="2824776" y="8438117"/>
                <a:ext cx="9017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寝室</a:t>
                </a:r>
              </a:p>
            </p:txBody>
          </p:sp>
          <p:sp>
            <p:nvSpPr>
              <p:cNvPr id="85" name="テキスト ボックス 84">
                <a:extLst>
                  <a:ext uri="{FF2B5EF4-FFF2-40B4-BE49-F238E27FC236}">
                    <a16:creationId xmlns:a16="http://schemas.microsoft.com/office/drawing/2014/main" id="{6EACB615-B1AB-41B5-9271-4738B0341563}"/>
                  </a:ext>
                </a:extLst>
              </p:cNvPr>
              <p:cNvSpPr txBox="1"/>
              <p:nvPr/>
            </p:nvSpPr>
            <p:spPr>
              <a:xfrm>
                <a:off x="4710961" y="8461766"/>
                <a:ext cx="127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階段</a:t>
                </a:r>
              </a:p>
            </p:txBody>
          </p:sp>
          <p:sp>
            <p:nvSpPr>
              <p:cNvPr id="86" name="テキスト ボックス 85">
                <a:extLst>
                  <a:ext uri="{FF2B5EF4-FFF2-40B4-BE49-F238E27FC236}">
                    <a16:creationId xmlns:a16="http://schemas.microsoft.com/office/drawing/2014/main" id="{565AEDA7-9699-4A21-A8FA-4389174F6320}"/>
                  </a:ext>
                </a:extLst>
              </p:cNvPr>
              <p:cNvSpPr txBox="1"/>
              <p:nvPr/>
            </p:nvSpPr>
            <p:spPr>
              <a:xfrm>
                <a:off x="979950" y="8436366"/>
                <a:ext cx="1346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dirty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台所</a:t>
                </a:r>
              </a:p>
            </p:txBody>
          </p:sp>
          <p:pic>
            <p:nvPicPr>
              <p:cNvPr id="87" name="図 86">
                <a:extLst>
                  <a:ext uri="{FF2B5EF4-FFF2-40B4-BE49-F238E27FC236}">
                    <a16:creationId xmlns:a16="http://schemas.microsoft.com/office/drawing/2014/main" id="{AFFE2C01-F90C-4110-B948-55B0351C9F1B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032" t="10170" r="65197" b="83784"/>
              <a:stretch/>
            </p:blipFill>
            <p:spPr bwMode="auto">
              <a:xfrm>
                <a:off x="3699110" y="8361763"/>
                <a:ext cx="1082040" cy="723900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pic>
            <p:nvPicPr>
              <p:cNvPr id="88" name="図 87">
                <a:extLst>
                  <a:ext uri="{FF2B5EF4-FFF2-40B4-BE49-F238E27FC236}">
                    <a16:creationId xmlns:a16="http://schemas.microsoft.com/office/drawing/2014/main" id="{5C71977A-BCCE-4EA8-A311-AB4C468A7E56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913" t="10292" r="49238" b="84395"/>
              <a:stretch/>
            </p:blipFill>
            <p:spPr bwMode="auto">
              <a:xfrm>
                <a:off x="5640201" y="8399863"/>
                <a:ext cx="664845" cy="636270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pic>
            <p:nvPicPr>
              <p:cNvPr id="89" name="図 88">
                <a:extLst>
                  <a:ext uri="{FF2B5EF4-FFF2-40B4-BE49-F238E27FC236}">
                    <a16:creationId xmlns:a16="http://schemas.microsoft.com/office/drawing/2014/main" id="{5E8B2AEE-CBCA-4A7E-8925-5E78C71AF775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1896" t="10537" r="26971" b="83906"/>
              <a:stretch/>
            </p:blipFill>
            <p:spPr bwMode="auto">
              <a:xfrm>
                <a:off x="1764471" y="8396770"/>
                <a:ext cx="943610" cy="665480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</p:grpSp>
        <p:sp>
          <p:nvSpPr>
            <p:cNvPr id="91" name="四角形: メモ 90">
              <a:extLst>
                <a:ext uri="{FF2B5EF4-FFF2-40B4-BE49-F238E27FC236}">
                  <a16:creationId xmlns:a16="http://schemas.microsoft.com/office/drawing/2014/main" id="{6EBD411D-7584-4CAC-892A-ABB6B36FDC68}"/>
                </a:ext>
              </a:extLst>
            </p:cNvPr>
            <p:cNvSpPr/>
            <p:nvPr/>
          </p:nvSpPr>
          <p:spPr>
            <a:xfrm>
              <a:off x="704985" y="7549820"/>
              <a:ext cx="6276385" cy="1746580"/>
            </a:xfrm>
            <a:prstGeom prst="foldedCorner">
              <a:avLst>
                <a:gd name="adj" fmla="val 25293"/>
              </a:avLst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2" name="テキスト ボックス 91">
              <a:extLst>
                <a:ext uri="{FF2B5EF4-FFF2-40B4-BE49-F238E27FC236}">
                  <a16:creationId xmlns:a16="http://schemas.microsoft.com/office/drawing/2014/main" id="{301A7DD6-1FAB-4E9D-9856-EB82A83CC88C}"/>
                </a:ext>
              </a:extLst>
            </p:cNvPr>
            <p:cNvSpPr txBox="1"/>
            <p:nvPr/>
          </p:nvSpPr>
          <p:spPr>
            <a:xfrm>
              <a:off x="1406390" y="8919115"/>
              <a:ext cx="54483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詳細は乙訓消防組合ホームページをご覧ください。</a:t>
              </a:r>
              <a:endParaRPr kumimoji="1" lang="en-US" altLang="ja-JP" sz="1600" dirty="0"/>
            </a:p>
          </p:txBody>
        </p:sp>
      </p:grp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9D5A9144-3F35-4CE4-9C26-173B6C70BC36}"/>
              </a:ext>
            </a:extLst>
          </p:cNvPr>
          <p:cNvSpPr txBox="1"/>
          <p:nvPr/>
        </p:nvSpPr>
        <p:spPr>
          <a:xfrm>
            <a:off x="1928357" y="4989922"/>
            <a:ext cx="5428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　住宅用火災警報器は、火災により発生する煙や熱を感知し、音や音声により警報を発して</a:t>
            </a:r>
            <a:r>
              <a:rPr kumimoji="1" lang="ja-JP" altLang="en-US" sz="2000" b="1" dirty="0"/>
              <a:t>火災の発生を知らせてくれる機器</a:t>
            </a:r>
            <a:r>
              <a:rPr kumimoji="1" lang="ja-JP" altLang="en-US" sz="2000" dirty="0"/>
              <a:t>です。</a:t>
            </a:r>
            <a:endParaRPr kumimoji="1" lang="en-US" altLang="ja-JP" sz="2000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3E43B472-0D92-4B60-9B8C-470239FDDB90}"/>
              </a:ext>
            </a:extLst>
          </p:cNvPr>
          <p:cNvSpPr txBox="1"/>
          <p:nvPr/>
        </p:nvSpPr>
        <p:spPr>
          <a:xfrm>
            <a:off x="407433" y="6647407"/>
            <a:ext cx="51134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　住宅用火災警報器が適正に機能するためには、日々の維持管理が必要です。</a:t>
            </a:r>
            <a:endParaRPr kumimoji="1" lang="en-US" altLang="ja-JP" sz="2000" dirty="0"/>
          </a:p>
          <a:p>
            <a:r>
              <a:rPr kumimoji="1" lang="ja-JP" altLang="en-US" sz="2000" dirty="0"/>
              <a:t>　いざという時にきちんと機能するように</a:t>
            </a:r>
            <a:r>
              <a:rPr kumimoji="1" lang="ja-JP" altLang="en-US" sz="2000" b="1" dirty="0"/>
              <a:t>日頃から点検を実施</a:t>
            </a:r>
            <a:r>
              <a:rPr kumimoji="1" lang="ja-JP" altLang="en-US" sz="2000" dirty="0"/>
              <a:t>しましょう。</a:t>
            </a:r>
            <a:endParaRPr kumimoji="1" lang="en-US" altLang="ja-JP" sz="2000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25B71B8-551E-48D9-B710-674E7E0E481A}"/>
              </a:ext>
            </a:extLst>
          </p:cNvPr>
          <p:cNvSpPr txBox="1"/>
          <p:nvPr/>
        </p:nvSpPr>
        <p:spPr>
          <a:xfrm>
            <a:off x="275097" y="277265"/>
            <a:ext cx="72086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令和７年 秋季火災予防運動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0C9BF26F-B58A-497B-AE0C-B22B88096342}"/>
              </a:ext>
            </a:extLst>
          </p:cNvPr>
          <p:cNvGrpSpPr/>
          <p:nvPr/>
        </p:nvGrpSpPr>
        <p:grpSpPr>
          <a:xfrm>
            <a:off x="348292" y="1726364"/>
            <a:ext cx="6863090" cy="654188"/>
            <a:chOff x="295744" y="1525037"/>
            <a:chExt cx="6875548" cy="727309"/>
          </a:xfrm>
        </p:grpSpPr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73E1BB28-92F7-4C45-B5E5-55E2D32B6DC8}"/>
                </a:ext>
              </a:extLst>
            </p:cNvPr>
            <p:cNvSpPr txBox="1"/>
            <p:nvPr/>
          </p:nvSpPr>
          <p:spPr>
            <a:xfrm>
              <a:off x="295744" y="1525037"/>
              <a:ext cx="2488051" cy="7185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全国統一標語</a:t>
              </a:r>
              <a:endPara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pPr algn="dist"/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乙訓消防組合統一標語　</a:t>
              </a: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E588112-EC72-4B01-8CBA-8C62467AFAF8}"/>
                </a:ext>
              </a:extLst>
            </p:cNvPr>
            <p:cNvSpPr txBox="1"/>
            <p:nvPr/>
          </p:nvSpPr>
          <p:spPr>
            <a:xfrm>
              <a:off x="2713592" y="1533772"/>
              <a:ext cx="4457700" cy="7185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ja-JP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lang="ja-JP" altLang="ja-JP" b="1" kern="1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急ぐ日も　足止め火を止め　準備よし</a:t>
              </a:r>
              <a:r>
                <a:rPr lang="en-US" altLang="ja-JP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】</a:t>
              </a:r>
              <a:r>
                <a:rPr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</a:t>
              </a:r>
              <a:endPara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pPr algn="dist"/>
              <a:r>
                <a:rPr lang="en-US" altLang="ja-JP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乙訓の　街に聞こえる　火の用心</a:t>
              </a:r>
              <a:r>
                <a:rPr kumimoji="1" lang="en-US" altLang="ja-JP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】</a:t>
              </a:r>
              <a:endPara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pic>
        <p:nvPicPr>
          <p:cNvPr id="40" name="図 39">
            <a:extLst>
              <a:ext uri="{FF2B5EF4-FFF2-40B4-BE49-F238E27FC236}">
                <a16:creationId xmlns:a16="http://schemas.microsoft.com/office/drawing/2014/main" id="{4B36816B-8F43-4886-94DF-FA64F2CA39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44456" y="2443921"/>
            <a:ext cx="1401644" cy="1401644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0E6F9463-C3B5-4795-98E4-BC7D182F3BEB}"/>
              </a:ext>
            </a:extLst>
          </p:cNvPr>
          <p:cNvSpPr txBox="1"/>
          <p:nvPr/>
        </p:nvSpPr>
        <p:spPr>
          <a:xfrm>
            <a:off x="311250" y="2564677"/>
            <a:ext cx="56107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　この時季は空気が乾燥し、風の強い日が多いため火災が大きくなる危険があります。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火災を起こさないためには日頃からの心掛けが大切です。</a:t>
            </a:r>
            <a:endParaRPr kumimoji="1" lang="en-US" altLang="ja-JP" sz="1600" dirty="0">
              <a:latin typeface="+mn-ea"/>
            </a:endParaRPr>
          </a:p>
        </p:txBody>
      </p:sp>
      <p:sp>
        <p:nvSpPr>
          <p:cNvPr id="43" name="テキスト ボックス 18">
            <a:extLst>
              <a:ext uri="{FF2B5EF4-FFF2-40B4-BE49-F238E27FC236}">
                <a16:creationId xmlns:a16="http://schemas.microsoft.com/office/drawing/2014/main" id="{755C5F80-5D97-459D-9E48-CB80CF44BE6F}"/>
              </a:ext>
            </a:extLst>
          </p:cNvPr>
          <p:cNvSpPr txBox="1"/>
          <p:nvPr/>
        </p:nvSpPr>
        <p:spPr>
          <a:xfrm>
            <a:off x="279990" y="1152284"/>
            <a:ext cx="687880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28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57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85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14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42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770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899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27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令和７年１１月９日（日）～令和７年１１月１５日（土）</a:t>
            </a:r>
          </a:p>
        </p:txBody>
      </p:sp>
    </p:spTree>
    <p:extLst>
      <p:ext uri="{BB962C8B-B14F-4D97-AF65-F5344CB8AC3E}">
        <p14:creationId xmlns:p14="http://schemas.microsoft.com/office/powerpoint/2010/main" val="202954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36215C7F-DD9C-43AD-B51B-B6432F636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628" y="9491178"/>
            <a:ext cx="739062" cy="955683"/>
          </a:xfrm>
          <a:prstGeom prst="rect">
            <a:avLst/>
          </a:prstGeom>
        </p:spPr>
      </p:pic>
      <p:sp>
        <p:nvSpPr>
          <p:cNvPr id="7" name="Text Box 339">
            <a:extLst>
              <a:ext uri="{FF2B5EF4-FFF2-40B4-BE49-F238E27FC236}">
                <a16:creationId xmlns:a16="http://schemas.microsoft.com/office/drawing/2014/main" id="{D9BAB43F-97A0-4ABF-896F-415A89541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837" y="903984"/>
            <a:ext cx="7092000" cy="556563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74295" tIns="8890" rIns="74295" bIns="8890" anchor="t" anchorCtr="0" upright="1">
            <a:spAutoFit/>
          </a:bodyPr>
          <a:lstStyle/>
          <a:p>
            <a:pPr indent="139700"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4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１１９番に通報するときは、</a:t>
            </a:r>
            <a:r>
              <a:rPr lang="ja-JP" sz="14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まず落ち着いて、「火事なのか、救急なのか」消防車や救急車が向かう所と今の状況を、消防の指令係員の問いかけに従ってお伝えください。</a:t>
            </a:r>
            <a:endParaRPr lang="en-US" altLang="ja-JP" sz="1400" b="1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indent="139700"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4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１１９番通報メモにご自身の情報を</a:t>
            </a:r>
            <a:r>
              <a:rPr lang="ja-JP" altLang="en-US" sz="14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記入</a:t>
            </a:r>
            <a:r>
              <a:rPr lang="ja-JP" altLang="en-US" sz="14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し、もしもの際にご活用ください。</a:t>
            </a:r>
            <a:endParaRPr lang="ja-JP" sz="14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17D4183-966D-4F30-B137-943600405D96}"/>
              </a:ext>
            </a:extLst>
          </p:cNvPr>
          <p:cNvGrpSpPr/>
          <p:nvPr/>
        </p:nvGrpSpPr>
        <p:grpSpPr>
          <a:xfrm>
            <a:off x="255774" y="378302"/>
            <a:ext cx="7082970" cy="4577926"/>
            <a:chOff x="255774" y="599269"/>
            <a:chExt cx="7082970" cy="4577926"/>
          </a:xfrm>
        </p:grpSpPr>
        <p:sp>
          <p:nvSpPr>
            <p:cNvPr id="9" name="テキスト ボックス 26">
              <a:extLst>
                <a:ext uri="{FF2B5EF4-FFF2-40B4-BE49-F238E27FC236}">
                  <a16:creationId xmlns:a16="http://schemas.microsoft.com/office/drawing/2014/main" id="{1C62040F-4B3F-411B-BD5A-A7B89CD5B0C2}"/>
                </a:ext>
              </a:extLst>
            </p:cNvPr>
            <p:cNvSpPr txBox="1"/>
            <p:nvPr/>
          </p:nvSpPr>
          <p:spPr>
            <a:xfrm>
              <a:off x="1028977" y="599269"/>
              <a:ext cx="2000548" cy="369332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0" tIns="0" rIns="0" bIns="0" numCol="1" spcCol="0" rtlCol="0" fromWordArt="0" anchor="ctr" anchorCtr="1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2400" kern="100" dirty="0">
                  <a:effectLst/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Times New Roman" panose="02020603050405020304" pitchFamily="18" charset="0"/>
                </a:rPr>
                <a:t>119</a:t>
              </a:r>
              <a:r>
                <a:rPr lang="ja-JP" sz="2400" kern="100" dirty="0">
                  <a:effectLst/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Times New Roman" panose="02020603050405020304" pitchFamily="18" charset="0"/>
                </a:rPr>
                <a:t>番通報メモ</a:t>
              </a:r>
              <a:endParaRPr lang="ja-JP" sz="16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endParaRPr>
            </a:p>
          </p:txBody>
        </p: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6BF6B5E7-F516-455A-89F8-D75ADB5F8F2D}"/>
                </a:ext>
              </a:extLst>
            </p:cNvPr>
            <p:cNvGrpSpPr/>
            <p:nvPr/>
          </p:nvGrpSpPr>
          <p:grpSpPr>
            <a:xfrm>
              <a:off x="1028977" y="2041907"/>
              <a:ext cx="2879778" cy="276999"/>
              <a:chOff x="1028977" y="2041907"/>
              <a:chExt cx="2879778" cy="276999"/>
            </a:xfrm>
          </p:grpSpPr>
          <p:sp>
            <p:nvSpPr>
              <p:cNvPr id="30" name="テキスト ボックス 19">
                <a:extLst>
                  <a:ext uri="{FF2B5EF4-FFF2-40B4-BE49-F238E27FC236}">
                    <a16:creationId xmlns:a16="http://schemas.microsoft.com/office/drawing/2014/main" id="{F1B4A918-3164-4115-AACA-597119820614}"/>
                  </a:ext>
                </a:extLst>
              </p:cNvPr>
              <p:cNvSpPr txBox="1"/>
              <p:nvPr/>
            </p:nvSpPr>
            <p:spPr>
              <a:xfrm>
                <a:off x="1028977" y="2057296"/>
                <a:ext cx="129844" cy="24622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1" forceAA="0" compatLnSpc="1">
                <a:prstTxWarp prst="textNoShape">
                  <a:avLst/>
                </a:prstTxWarp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sz="16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１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テキスト ボックス 27">
                <a:extLst>
                  <a:ext uri="{FF2B5EF4-FFF2-40B4-BE49-F238E27FC236}">
                    <a16:creationId xmlns:a16="http://schemas.microsoft.com/office/drawing/2014/main" id="{FD561B3C-E5C0-46C2-ACCF-447DEBC8DAC2}"/>
                  </a:ext>
                </a:extLst>
              </p:cNvPr>
              <p:cNvSpPr txBox="1"/>
              <p:nvPr/>
            </p:nvSpPr>
            <p:spPr>
              <a:xfrm>
                <a:off x="1497839" y="2041907"/>
                <a:ext cx="2410916" cy="27699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火事です　・　　救急です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1" name="テキスト ボックス 23">
              <a:extLst>
                <a:ext uri="{FF2B5EF4-FFF2-40B4-BE49-F238E27FC236}">
                  <a16:creationId xmlns:a16="http://schemas.microsoft.com/office/drawing/2014/main" id="{788B474F-597B-49C9-8F43-E7593EC92221}"/>
                </a:ext>
              </a:extLst>
            </p:cNvPr>
            <p:cNvSpPr txBox="1"/>
            <p:nvPr/>
          </p:nvSpPr>
          <p:spPr>
            <a:xfrm>
              <a:off x="1497839" y="4632590"/>
              <a:ext cx="4465966" cy="276999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altLang="ja-JP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(</a:t>
              </a:r>
              <a:r>
                <a:rPr lang="ja-JP" altLang="en-US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救急</a:t>
              </a:r>
              <a:r>
                <a:rPr lang="ja-JP" altLang="ja-JP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のとき</a:t>
              </a:r>
              <a:r>
                <a:rPr lang="en-US" altLang="ja-JP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)</a:t>
              </a:r>
              <a:r>
                <a:rPr lang="ja-JP" altLang="en-US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sz="1800" kern="100" dirty="0">
                  <a:solidFill>
                    <a:srgbClr val="A6A6A6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だれ</a:t>
              </a:r>
              <a:r>
                <a:rPr lang="ja-JP" altLang="en-US" sz="1800" kern="100" dirty="0">
                  <a:solidFill>
                    <a:srgbClr val="A6A6A6"/>
                  </a:solidFill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が</a:t>
              </a:r>
              <a:r>
                <a:rPr lang="ja-JP" altLang="en-US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kern="100" dirty="0">
                  <a:solidFill>
                    <a:srgbClr val="A6A6A6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どういう状態</a:t>
              </a:r>
              <a:r>
                <a:rPr lang="ja-JP" altLang="en-US" kern="100" dirty="0">
                  <a:solidFill>
                    <a:srgbClr val="A6A6A6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です</a:t>
              </a:r>
              <a:endParaRPr lang="ja-JP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12" name="角丸四角形 16">
              <a:extLst>
                <a:ext uri="{FF2B5EF4-FFF2-40B4-BE49-F238E27FC236}">
                  <a16:creationId xmlns:a16="http://schemas.microsoft.com/office/drawing/2014/main" id="{95BB14C7-ECBB-4919-A3D3-AD2F9BDEAE1A}"/>
                </a:ext>
              </a:extLst>
            </p:cNvPr>
            <p:cNvSpPr/>
            <p:nvPr/>
          </p:nvSpPr>
          <p:spPr>
            <a:xfrm>
              <a:off x="255774" y="1884451"/>
              <a:ext cx="7082970" cy="3292744"/>
            </a:xfrm>
            <a:prstGeom prst="roundRect">
              <a:avLst>
                <a:gd name="adj" fmla="val 16667"/>
              </a:avLst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F98F8F98-D98F-4DDA-A22F-B60F3C0621DC}"/>
                </a:ext>
              </a:extLst>
            </p:cNvPr>
            <p:cNvGrpSpPr/>
            <p:nvPr/>
          </p:nvGrpSpPr>
          <p:grpSpPr>
            <a:xfrm>
              <a:off x="1016153" y="2395363"/>
              <a:ext cx="5173628" cy="369332"/>
              <a:chOff x="1016153" y="2395363"/>
              <a:chExt cx="5173628" cy="369332"/>
            </a:xfrm>
          </p:grpSpPr>
          <p:sp>
            <p:nvSpPr>
              <p:cNvPr id="27" name="テキスト ボックス 22">
                <a:extLst>
                  <a:ext uri="{FF2B5EF4-FFF2-40B4-BE49-F238E27FC236}">
                    <a16:creationId xmlns:a16="http://schemas.microsoft.com/office/drawing/2014/main" id="{6BFACF95-14F3-44BC-8A8A-3EF715831FA7}"/>
                  </a:ext>
                </a:extLst>
              </p:cNvPr>
              <p:cNvSpPr txBox="1"/>
              <p:nvPr/>
            </p:nvSpPr>
            <p:spPr>
              <a:xfrm>
                <a:off x="1497839" y="2451789"/>
                <a:ext cx="2192908" cy="25648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2000"/>
                  </a:lnSpc>
                  <a:spcAft>
                    <a:spcPts val="0"/>
                  </a:spcAft>
                </a:pP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住所は　</a:t>
                </a:r>
                <a:r>
                  <a:rPr lang="ja-JP" altLang="en-US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　　市・町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テキスト ボックス 34">
                <a:extLst>
                  <a:ext uri="{FF2B5EF4-FFF2-40B4-BE49-F238E27FC236}">
                    <a16:creationId xmlns:a16="http://schemas.microsoft.com/office/drawing/2014/main" id="{A8BF4A6B-0E56-4C39-9ED1-46C6F640FC59}"/>
                  </a:ext>
                </a:extLst>
              </p:cNvPr>
              <p:cNvSpPr txBox="1"/>
              <p:nvPr/>
            </p:nvSpPr>
            <p:spPr>
              <a:xfrm>
                <a:off x="5131236" y="2395363"/>
                <a:ext cx="1058545" cy="369332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sz="9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アパート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ja-JP" sz="9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マンション名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テキスト ボックス 19">
                <a:extLst>
                  <a:ext uri="{FF2B5EF4-FFF2-40B4-BE49-F238E27FC236}">
                    <a16:creationId xmlns:a16="http://schemas.microsoft.com/office/drawing/2014/main" id="{F85A66BA-C621-4C9E-9667-3E74A941693C}"/>
                  </a:ext>
                </a:extLst>
              </p:cNvPr>
              <p:cNvSpPr txBox="1"/>
              <p:nvPr/>
            </p:nvSpPr>
            <p:spPr>
              <a:xfrm>
                <a:off x="1016153" y="2456919"/>
                <a:ext cx="155492" cy="24622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1" forceAA="0" compatLnSpc="1">
                <a:prstTxWarp prst="textNoShape">
                  <a:avLst/>
                </a:prstTxWarp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altLang="en-US" sz="16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２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D076BFD-2984-46E7-B0F3-B26184398071}"/>
                </a:ext>
              </a:extLst>
            </p:cNvPr>
            <p:cNvGrpSpPr/>
            <p:nvPr/>
          </p:nvGrpSpPr>
          <p:grpSpPr>
            <a:xfrm>
              <a:off x="1016153" y="2848494"/>
              <a:ext cx="4229507" cy="264047"/>
              <a:chOff x="1016153" y="2848494"/>
              <a:chExt cx="4229507" cy="264047"/>
            </a:xfrm>
          </p:grpSpPr>
          <p:sp>
            <p:nvSpPr>
              <p:cNvPr id="25" name="テキスト ボックス 9">
                <a:extLst>
                  <a:ext uri="{FF2B5EF4-FFF2-40B4-BE49-F238E27FC236}">
                    <a16:creationId xmlns:a16="http://schemas.microsoft.com/office/drawing/2014/main" id="{7E182B4E-1C11-4AF2-958E-1B7E6F9CAE94}"/>
                  </a:ext>
                </a:extLst>
              </p:cNvPr>
              <p:cNvSpPr txBox="1"/>
              <p:nvPr/>
            </p:nvSpPr>
            <p:spPr>
              <a:xfrm>
                <a:off x="1497839" y="2848494"/>
                <a:ext cx="3747821" cy="264047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2400"/>
                  </a:lnSpc>
                  <a:spcAft>
                    <a:spcPts val="0"/>
                  </a:spcAft>
                </a:pP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氏名は、</a:t>
                </a:r>
                <a:r>
                  <a:rPr lang="ja-JP" altLang="en-US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　　　　　　　　　　　　　　です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テキスト ボックス 19">
                <a:extLst>
                  <a:ext uri="{FF2B5EF4-FFF2-40B4-BE49-F238E27FC236}">
                    <a16:creationId xmlns:a16="http://schemas.microsoft.com/office/drawing/2014/main" id="{C2AC3C3F-8BD5-49E1-B908-76018DDE4094}"/>
                  </a:ext>
                </a:extLst>
              </p:cNvPr>
              <p:cNvSpPr txBox="1"/>
              <p:nvPr/>
            </p:nvSpPr>
            <p:spPr>
              <a:xfrm>
                <a:off x="1016153" y="2857407"/>
                <a:ext cx="155492" cy="24622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1" forceAA="0" compatLnSpc="1">
                <a:prstTxWarp prst="textNoShape">
                  <a:avLst/>
                </a:prstTxWarp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altLang="en-US" sz="16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３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5CB9394B-F469-4DBD-BD82-59D55216BC2E}"/>
                </a:ext>
              </a:extLst>
            </p:cNvPr>
            <p:cNvGrpSpPr/>
            <p:nvPr/>
          </p:nvGrpSpPr>
          <p:grpSpPr>
            <a:xfrm>
              <a:off x="1016153" y="3275689"/>
              <a:ext cx="4229507" cy="535528"/>
              <a:chOff x="1016153" y="3203683"/>
              <a:chExt cx="4229507" cy="535528"/>
            </a:xfrm>
          </p:grpSpPr>
          <p:sp>
            <p:nvSpPr>
              <p:cNvPr id="22" name="テキスト ボックス 260">
                <a:extLst>
                  <a:ext uri="{FF2B5EF4-FFF2-40B4-BE49-F238E27FC236}">
                    <a16:creationId xmlns:a16="http://schemas.microsoft.com/office/drawing/2014/main" id="{BC8C2B62-9D70-405E-A855-4A9172D58C87}"/>
                  </a:ext>
                </a:extLst>
              </p:cNvPr>
              <p:cNvSpPr txBox="1"/>
              <p:nvPr/>
            </p:nvSpPr>
            <p:spPr>
              <a:xfrm>
                <a:off x="1938054" y="3462212"/>
                <a:ext cx="3193182" cy="27699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ja-JP" sz="18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（</a:t>
                </a:r>
                <a:r>
                  <a:rPr lang="ja-JP" sz="14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○○小学校前、○○交差点の北側など</a:t>
                </a:r>
                <a:r>
                  <a:rPr lang="ja-JP" sz="18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）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テキスト ボックス 258">
                <a:extLst>
                  <a:ext uri="{FF2B5EF4-FFF2-40B4-BE49-F238E27FC236}">
                    <a16:creationId xmlns:a16="http://schemas.microsoft.com/office/drawing/2014/main" id="{8C643C0F-0117-4D9D-BDB9-FE36997B4135}"/>
                  </a:ext>
                </a:extLst>
              </p:cNvPr>
              <p:cNvSpPr txBox="1"/>
              <p:nvPr/>
            </p:nvSpPr>
            <p:spPr>
              <a:xfrm>
                <a:off x="1497839" y="3203683"/>
                <a:ext cx="3747821" cy="264047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2400"/>
                  </a:lnSpc>
                  <a:spcAft>
                    <a:spcPts val="0"/>
                  </a:spcAft>
                </a:pP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目標は、</a:t>
                </a:r>
                <a:r>
                  <a:rPr lang="ja-JP" altLang="en-US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　　　　　　　　　　　　　　です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テキスト ボックス 19">
                <a:extLst>
                  <a:ext uri="{FF2B5EF4-FFF2-40B4-BE49-F238E27FC236}">
                    <a16:creationId xmlns:a16="http://schemas.microsoft.com/office/drawing/2014/main" id="{47B76B77-B195-42FC-AD08-FD5F87E52D69}"/>
                  </a:ext>
                </a:extLst>
              </p:cNvPr>
              <p:cNvSpPr txBox="1"/>
              <p:nvPr/>
            </p:nvSpPr>
            <p:spPr>
              <a:xfrm>
                <a:off x="1016153" y="3212596"/>
                <a:ext cx="155492" cy="24622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1" forceAA="0" compatLnSpc="1">
                <a:prstTxWarp prst="textNoShape">
                  <a:avLst/>
                </a:prstTxWarp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altLang="en-US" sz="16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４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E1C53CC4-5A49-4FCD-84FD-FB9FA1368C9A}"/>
                </a:ext>
              </a:extLst>
            </p:cNvPr>
            <p:cNvGrpSpPr/>
            <p:nvPr/>
          </p:nvGrpSpPr>
          <p:grpSpPr>
            <a:xfrm>
              <a:off x="1016153" y="3857549"/>
              <a:ext cx="4861090" cy="276999"/>
              <a:chOff x="1016153" y="3785787"/>
              <a:chExt cx="4861090" cy="276999"/>
            </a:xfrm>
          </p:grpSpPr>
          <p:sp>
            <p:nvSpPr>
              <p:cNvPr id="20" name="テキスト ボックス 262">
                <a:extLst>
                  <a:ext uri="{FF2B5EF4-FFF2-40B4-BE49-F238E27FC236}">
                    <a16:creationId xmlns:a16="http://schemas.microsoft.com/office/drawing/2014/main" id="{C03B7B35-A1F6-4D72-BFE9-F59E7A30D019}"/>
                  </a:ext>
                </a:extLst>
              </p:cNvPr>
              <p:cNvSpPr txBox="1"/>
              <p:nvPr/>
            </p:nvSpPr>
            <p:spPr>
              <a:xfrm>
                <a:off x="1497839" y="3785787"/>
                <a:ext cx="4379404" cy="27699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電話番号は　　</a:t>
                </a:r>
                <a:r>
                  <a:rPr lang="ja-JP" altLang="en-US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</a:t>
                </a: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－　</a:t>
                </a:r>
                <a:r>
                  <a:rPr lang="ja-JP" altLang="en-US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</a:t>
                </a: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－　　</a:t>
                </a:r>
                <a:r>
                  <a:rPr lang="ja-JP" altLang="en-US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</a:t>
                </a:r>
                <a:r>
                  <a:rPr lang="ja-JP" sz="1800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です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テキスト ボックス 19">
                <a:extLst>
                  <a:ext uri="{FF2B5EF4-FFF2-40B4-BE49-F238E27FC236}">
                    <a16:creationId xmlns:a16="http://schemas.microsoft.com/office/drawing/2014/main" id="{E542D4AE-4ED5-4E43-99F3-8E508A8386F7}"/>
                  </a:ext>
                </a:extLst>
              </p:cNvPr>
              <p:cNvSpPr txBox="1"/>
              <p:nvPr/>
            </p:nvSpPr>
            <p:spPr>
              <a:xfrm>
                <a:off x="1016153" y="3801176"/>
                <a:ext cx="155492" cy="24622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1" forceAA="0" compatLnSpc="1">
                <a:prstTxWarp prst="textNoShape">
                  <a:avLst/>
                </a:prstTxWarp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altLang="en-US" sz="16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５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03D28CEB-08E4-4F3B-B7B8-3F035F2542A1}"/>
                </a:ext>
              </a:extLst>
            </p:cNvPr>
            <p:cNvGrpSpPr/>
            <p:nvPr/>
          </p:nvGrpSpPr>
          <p:grpSpPr>
            <a:xfrm>
              <a:off x="1016153" y="4227212"/>
              <a:ext cx="4966888" cy="276999"/>
              <a:chOff x="1016153" y="4154151"/>
              <a:chExt cx="4966888" cy="276999"/>
            </a:xfrm>
          </p:grpSpPr>
          <p:sp>
            <p:nvSpPr>
              <p:cNvPr id="18" name="テキスト ボックス 267">
                <a:extLst>
                  <a:ext uri="{FF2B5EF4-FFF2-40B4-BE49-F238E27FC236}">
                    <a16:creationId xmlns:a16="http://schemas.microsoft.com/office/drawing/2014/main" id="{3A1DCF7E-C362-499F-A032-219375C67C28}"/>
                  </a:ext>
                </a:extLst>
              </p:cNvPr>
              <p:cNvSpPr txBox="1"/>
              <p:nvPr/>
            </p:nvSpPr>
            <p:spPr>
              <a:xfrm>
                <a:off x="1497839" y="4154151"/>
                <a:ext cx="4485202" cy="27699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altLang="ja-JP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(</a:t>
                </a:r>
                <a:r>
                  <a:rPr lang="ja-JP" b="1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火災のとき</a:t>
                </a:r>
                <a:r>
                  <a:rPr lang="en-US" altLang="ja-JP" b="1" kern="10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)</a:t>
                </a:r>
                <a:r>
                  <a:rPr lang="ja-JP" altLang="en-US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　　　　　　　　が燃えています</a:t>
                </a:r>
                <a:endParaRPr lang="ja-JP" sz="11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テキスト ボックス 19">
                <a:extLst>
                  <a:ext uri="{FF2B5EF4-FFF2-40B4-BE49-F238E27FC236}">
                    <a16:creationId xmlns:a16="http://schemas.microsoft.com/office/drawing/2014/main" id="{26E965E2-6D86-4362-875C-2A1741E06B23}"/>
                  </a:ext>
                </a:extLst>
              </p:cNvPr>
              <p:cNvSpPr txBox="1"/>
              <p:nvPr/>
            </p:nvSpPr>
            <p:spPr>
              <a:xfrm>
                <a:off x="1016153" y="4169540"/>
                <a:ext cx="155492" cy="24622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0" tIns="0" rIns="0" bIns="0" numCol="1" spcCol="0" rtlCol="0" fromWordArt="0" anchor="ctr" anchorCtr="1" forceAA="0" compatLnSpc="1">
                <a:prstTxWarp prst="textNoShape">
                  <a:avLst/>
                </a:prstTxWarp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altLang="en-US" sz="1600" kern="100" dirty="0"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６</a:t>
                </a:r>
                <a:endParaRPr lang="ja-JP" sz="105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92B1E92D-EE99-4F7B-85C0-EB9F89D08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411303"/>
              </p:ext>
            </p:extLst>
          </p:nvPr>
        </p:nvGraphicFramePr>
        <p:xfrm>
          <a:off x="652125" y="5449629"/>
          <a:ext cx="6686619" cy="39593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99189">
                  <a:extLst>
                    <a:ext uri="{9D8B030D-6E8A-4147-A177-3AD203B41FA5}">
                      <a16:colId xmlns:a16="http://schemas.microsoft.com/office/drawing/2014/main" val="3807827128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3405513690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3495687391"/>
                    </a:ext>
                  </a:extLst>
                </a:gridCol>
                <a:gridCol w="618630">
                  <a:extLst>
                    <a:ext uri="{9D8B030D-6E8A-4147-A177-3AD203B41FA5}">
                      <a16:colId xmlns:a16="http://schemas.microsoft.com/office/drawing/2014/main" val="2389923984"/>
                    </a:ext>
                  </a:extLst>
                </a:gridCol>
              </a:tblGrid>
              <a:tr h="21996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チェック項目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" indent="-46990"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62865" algn="ctr">
                        <a:spcAft>
                          <a:spcPts val="0"/>
                        </a:spcAft>
                      </a:pPr>
                      <a:r>
                        <a:rPr lang="ja-JP" sz="1050" kern="100" spc="-5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いいえ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2603813"/>
                  </a:ext>
                </a:extLst>
              </a:tr>
              <a:tr h="21996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たばこ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寝たばこはしていない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8780378"/>
                  </a:ext>
                </a:extLst>
              </a:tr>
              <a:tr h="2199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吸い殻をゴミ箱に捨てていない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8861356"/>
                  </a:ext>
                </a:extLst>
              </a:tr>
              <a:tr h="21996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電気器具・電気コード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コードを束ねて使用していない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3363442"/>
                  </a:ext>
                </a:extLst>
              </a:tr>
              <a:tr h="43993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コンセントやプラグにほこりがたまっていない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9425106"/>
                  </a:ext>
                </a:extLst>
              </a:tr>
              <a:tr h="2199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タコ足配線をしていない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5872423"/>
                  </a:ext>
                </a:extLst>
              </a:tr>
              <a:tr h="439932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ストーブ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ストーブの周りに燃えやすい物を置いていない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4641954"/>
                  </a:ext>
                </a:extLst>
              </a:tr>
              <a:tr h="2199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ストーブを使用したまま寝ていない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114069"/>
                  </a:ext>
                </a:extLst>
              </a:tr>
              <a:tr h="2199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ストーブを使用したまま給油をしていない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485269"/>
                  </a:ext>
                </a:extLst>
              </a:tr>
              <a:tr h="439932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 ン ロ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 ガ ス・ 電 気（</a:t>
                      </a: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I H</a:t>
                      </a:r>
                      <a:r>
                        <a:rPr lang="ja-JP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））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コンロのそばを離れるときは、必ず火を消している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8040804"/>
                  </a:ext>
                </a:extLst>
              </a:tr>
              <a:tr h="2199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コンロの周りに燃えやすい物を置いていない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7988936"/>
                  </a:ext>
                </a:extLst>
              </a:tr>
              <a:tr h="2199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壁面から適正な距離がとれている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6866593"/>
                  </a:ext>
                </a:extLst>
              </a:tr>
              <a:tr h="21996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住宅用火災警報器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住宅用火災警報器が設置されている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5931673"/>
                  </a:ext>
                </a:extLst>
              </a:tr>
              <a:tr h="21996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点検機能を利用して作動確認している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8106037"/>
                  </a:ext>
                </a:extLst>
              </a:tr>
              <a:tr h="2199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放　火　対　策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家の周りに燃えやすい物を置いていない</a:t>
                      </a:r>
                      <a:endParaRPr lang="ja-JP" sz="120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ysClr val="windowText" lastClr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059897"/>
                  </a:ext>
                </a:extLst>
              </a:tr>
            </a:tbl>
          </a:graphicData>
        </a:graphic>
      </p:graphicFrame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ED48ABBD-75D8-4F44-8C1F-FD2E8A298C91}"/>
              </a:ext>
            </a:extLst>
          </p:cNvPr>
          <p:cNvGrpSpPr/>
          <p:nvPr/>
        </p:nvGrpSpPr>
        <p:grpSpPr>
          <a:xfrm>
            <a:off x="246744" y="5018744"/>
            <a:ext cx="2723823" cy="4367860"/>
            <a:chOff x="246744" y="5245625"/>
            <a:chExt cx="2723823" cy="4367860"/>
          </a:xfrm>
        </p:grpSpPr>
        <p:sp>
          <p:nvSpPr>
            <p:cNvPr id="34" name="テキスト ボックス 5">
              <a:extLst>
                <a:ext uri="{FF2B5EF4-FFF2-40B4-BE49-F238E27FC236}">
                  <a16:creationId xmlns:a16="http://schemas.microsoft.com/office/drawing/2014/main" id="{67B67026-71BA-4897-9127-57E5B1A3F8C7}"/>
                </a:ext>
              </a:extLst>
            </p:cNvPr>
            <p:cNvSpPr txBox="1"/>
            <p:nvPr/>
          </p:nvSpPr>
          <p:spPr>
            <a:xfrm>
              <a:off x="246744" y="5245625"/>
              <a:ext cx="2723823" cy="43088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ctr" anchorCtr="1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2200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～家庭の防火診断～</a:t>
              </a:r>
              <a:endParaRPr lang="ja-JP" sz="105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5" name="Text Box 4">
              <a:extLst>
                <a:ext uri="{FF2B5EF4-FFF2-40B4-BE49-F238E27FC236}">
                  <a16:creationId xmlns:a16="http://schemas.microsoft.com/office/drawing/2014/main" id="{D4880B11-3FC8-4227-BCFC-23AD56CC4F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456" y="5676510"/>
              <a:ext cx="200055" cy="3936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eaVert" wrap="none" lIns="0" tIns="0" rIns="0" bIns="0" anchor="ctr" anchorCtr="0" upright="1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1300" b="1" kern="10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すべてが「はい」となるように、見直してみましょう。</a:t>
              </a:r>
              <a:endParaRPr lang="ja-JP" sz="1050" kern="10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pic>
        <p:nvPicPr>
          <p:cNvPr id="4" name="グラフィックス 3" descr="受話器">
            <a:extLst>
              <a:ext uri="{FF2B5EF4-FFF2-40B4-BE49-F238E27FC236}">
                <a16:creationId xmlns:a16="http://schemas.microsoft.com/office/drawing/2014/main" id="{A218340E-5E0A-4CEA-894A-0BDC6BB03B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6511" y="308985"/>
            <a:ext cx="443333" cy="443333"/>
          </a:xfrm>
          <a:prstGeom prst="rect">
            <a:avLst/>
          </a:prstGeom>
        </p:spPr>
      </p:pic>
      <p:pic>
        <p:nvPicPr>
          <p:cNvPr id="37" name="グラフィックス 36" descr="コール センター">
            <a:extLst>
              <a:ext uri="{FF2B5EF4-FFF2-40B4-BE49-F238E27FC236}">
                <a16:creationId xmlns:a16="http://schemas.microsoft.com/office/drawing/2014/main" id="{BA9A4FC7-F85B-4B1C-B116-5CE9EB9DBC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79608" y="215679"/>
            <a:ext cx="542350" cy="583262"/>
          </a:xfrm>
          <a:prstGeom prst="rect">
            <a:avLst/>
          </a:prstGeom>
        </p:spPr>
      </p:pic>
      <p:sp>
        <p:nvSpPr>
          <p:cNvPr id="36" name="テキスト ボックス 4">
            <a:extLst>
              <a:ext uri="{FF2B5EF4-FFF2-40B4-BE49-F238E27FC236}">
                <a16:creationId xmlns:a16="http://schemas.microsoft.com/office/drawing/2014/main" id="{61253EEE-3B63-4237-BB17-49C9CAAFE675}"/>
              </a:ext>
            </a:extLst>
          </p:cNvPr>
          <p:cNvSpPr txBox="1"/>
          <p:nvPr/>
        </p:nvSpPr>
        <p:spPr>
          <a:xfrm>
            <a:off x="-220914" y="9615864"/>
            <a:ext cx="7559658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28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57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85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14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42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770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899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27" algn="l" defTabSz="45712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乙訓消防組合消防本部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℡　９５２－０１１９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ホームページ　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https://www.otokuni119-kyoto.jp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6249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2167</TotalTime>
  <Words>624</Words>
  <Application>Microsoft Office PowerPoint</Application>
  <PresentationFormat>ユーザー設定</PresentationFormat>
  <Paragraphs>98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BIZ UDPゴシック</vt:lpstr>
      <vt:lpstr>BIZ UDP明朝 Medium</vt:lpstr>
      <vt:lpstr>HGP創英角ｺﾞｼｯｸUB</vt:lpstr>
      <vt:lpstr>HGS創英角ｺﾞｼｯｸUB</vt:lpstr>
      <vt:lpstr>HGS創英角ﾎﾟｯﾌﾟ体</vt:lpstr>
      <vt:lpstr>UD デジタル 教科書体 N-B</vt:lpstr>
      <vt:lpstr>游ゴシック</vt:lpstr>
      <vt:lpstr>游ゴシック Light</vt:lpstr>
      <vt:lpstr>Arial</vt:lpstr>
      <vt:lpstr>Bodoni MT Black</vt:lpstr>
      <vt:lpstr>Calibri</vt:lpstr>
      <vt:lpstr>Calibri Light</vt:lpstr>
      <vt:lpstr>Cooper Black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山内　慎也</dc:creator>
  <cp:lastModifiedBy>山田  祐也</cp:lastModifiedBy>
  <cp:revision>168</cp:revision>
  <cp:lastPrinted>2024-01-29T02:20:29Z</cp:lastPrinted>
  <dcterms:created xsi:type="dcterms:W3CDTF">2022-09-11T21:49:54Z</dcterms:created>
  <dcterms:modified xsi:type="dcterms:W3CDTF">2025-06-13T01:47:05Z</dcterms:modified>
</cp:coreProperties>
</file>