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559675" cy="10691813"/>
  <p:notesSz cx="6735763" cy="9866313"/>
  <p:defaultTex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EF8C47-172F-49C7-A1DE-307AEAFE4628}">
          <p14:sldIdLst>
            <p14:sldId id="256"/>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AB5B"/>
    <a:srgbClr val="00FA71"/>
    <a:srgbClr val="FFD653"/>
    <a:srgbClr val="2F528F"/>
    <a:srgbClr val="F757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4" autoAdjust="0"/>
    <p:restoredTop sz="94660"/>
  </p:normalViewPr>
  <p:slideViewPr>
    <p:cSldViewPr snapToGrid="0">
      <p:cViewPr varScale="1">
        <p:scale>
          <a:sx n="53" d="100"/>
          <a:sy n="53" d="100"/>
        </p:scale>
        <p:origin x="26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7" y="1749799"/>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1" y="5615681"/>
            <a:ext cx="5669756" cy="2581379"/>
          </a:xfrm>
        </p:spPr>
        <p:txBody>
          <a:bodyPr/>
          <a:lstStyle>
            <a:lvl1pPr marL="0" indent="0" algn="ctr">
              <a:buNone/>
              <a:defRPr sz="1984"/>
            </a:lvl1pPr>
            <a:lvl2pPr marL="377953" indent="0" algn="ctr">
              <a:buNone/>
              <a:defRPr sz="1653"/>
            </a:lvl2pPr>
            <a:lvl3pPr marL="755905" indent="0" algn="ctr">
              <a:buNone/>
              <a:defRPr sz="1488"/>
            </a:lvl3pPr>
            <a:lvl4pPr marL="1133858" indent="0" algn="ctr">
              <a:buNone/>
              <a:defRPr sz="1323"/>
            </a:lvl4pPr>
            <a:lvl5pPr marL="1511811" indent="0" algn="ctr">
              <a:buNone/>
              <a:defRPr sz="1323"/>
            </a:lvl5pPr>
            <a:lvl6pPr marL="1889764" indent="0" algn="ctr">
              <a:buNone/>
              <a:defRPr sz="1323"/>
            </a:lvl6pPr>
            <a:lvl7pPr marL="2267716" indent="0" algn="ctr">
              <a:buNone/>
              <a:defRPr sz="1323"/>
            </a:lvl7pPr>
            <a:lvl8pPr marL="2645669" indent="0" algn="ctr">
              <a:buNone/>
              <a:defRPr sz="1323"/>
            </a:lvl8pPr>
            <a:lvl9pPr marL="3023622"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75193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058499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6" y="569244"/>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9" y="569244"/>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65783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92234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2" y="2665533"/>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2" y="7155106"/>
            <a:ext cx="6520220" cy="2338833"/>
          </a:xfrm>
        </p:spPr>
        <p:txBody>
          <a:bodyPr/>
          <a:lstStyle>
            <a:lvl1pPr marL="0" indent="0">
              <a:buNone/>
              <a:defRPr sz="1984">
                <a:solidFill>
                  <a:schemeClr val="tx1"/>
                </a:solidFill>
              </a:defRPr>
            </a:lvl1pPr>
            <a:lvl2pPr marL="377953" indent="0">
              <a:buNone/>
              <a:defRPr sz="1653">
                <a:solidFill>
                  <a:schemeClr val="tx1">
                    <a:tint val="75000"/>
                  </a:schemeClr>
                </a:solidFill>
              </a:defRPr>
            </a:lvl2pPr>
            <a:lvl3pPr marL="755905" indent="0">
              <a:buNone/>
              <a:defRPr sz="1488">
                <a:solidFill>
                  <a:schemeClr val="tx1">
                    <a:tint val="75000"/>
                  </a:schemeClr>
                </a:solidFill>
              </a:defRPr>
            </a:lvl3pPr>
            <a:lvl4pPr marL="1133858" indent="0">
              <a:buNone/>
              <a:defRPr sz="1323">
                <a:solidFill>
                  <a:schemeClr val="tx1">
                    <a:tint val="75000"/>
                  </a:schemeClr>
                </a:solidFill>
              </a:defRPr>
            </a:lvl4pPr>
            <a:lvl5pPr marL="1511811" indent="0">
              <a:buNone/>
              <a:defRPr sz="1323">
                <a:solidFill>
                  <a:schemeClr val="tx1">
                    <a:tint val="75000"/>
                  </a:schemeClr>
                </a:solidFill>
              </a:defRPr>
            </a:lvl5pPr>
            <a:lvl6pPr marL="1889764" indent="0">
              <a:buNone/>
              <a:defRPr sz="1323">
                <a:solidFill>
                  <a:schemeClr val="tx1">
                    <a:tint val="75000"/>
                  </a:schemeClr>
                </a:solidFill>
              </a:defRPr>
            </a:lvl6pPr>
            <a:lvl7pPr marL="2267716" indent="0">
              <a:buNone/>
              <a:defRPr sz="1323">
                <a:solidFill>
                  <a:schemeClr val="tx1">
                    <a:tint val="75000"/>
                  </a:schemeClr>
                </a:solidFill>
              </a:defRPr>
            </a:lvl7pPr>
            <a:lvl8pPr marL="2645669" indent="0">
              <a:buNone/>
              <a:defRPr sz="1323">
                <a:solidFill>
                  <a:schemeClr val="tx1">
                    <a:tint val="75000"/>
                  </a:schemeClr>
                </a:solidFill>
              </a:defRPr>
            </a:lvl8pPr>
            <a:lvl9pPr marL="3023622"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30185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3"/>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6" y="2846203"/>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26206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4" y="2620982"/>
            <a:ext cx="3198096" cy="1284503"/>
          </a:xfrm>
        </p:spPr>
        <p:txBody>
          <a:bodyPr anchor="b"/>
          <a:lstStyle>
            <a:lvl1pPr marL="0" indent="0">
              <a:buNone/>
              <a:defRPr sz="1984" b="1"/>
            </a:lvl1pPr>
            <a:lvl2pPr marL="377953" indent="0">
              <a:buNone/>
              <a:defRPr sz="1653" b="1"/>
            </a:lvl2pPr>
            <a:lvl3pPr marL="755905" indent="0">
              <a:buNone/>
              <a:defRPr sz="1488" b="1"/>
            </a:lvl3pPr>
            <a:lvl4pPr marL="1133858" indent="0">
              <a:buNone/>
              <a:defRPr sz="1323" b="1"/>
            </a:lvl4pPr>
            <a:lvl5pPr marL="1511811" indent="0">
              <a:buNone/>
              <a:defRPr sz="1323" b="1"/>
            </a:lvl5pPr>
            <a:lvl6pPr marL="1889764" indent="0">
              <a:buNone/>
              <a:defRPr sz="1323" b="1"/>
            </a:lvl6pPr>
            <a:lvl7pPr marL="2267716" indent="0">
              <a:buNone/>
              <a:defRPr sz="1323" b="1"/>
            </a:lvl7pPr>
            <a:lvl8pPr marL="2645669" indent="0">
              <a:buNone/>
              <a:defRPr sz="1323" b="1"/>
            </a:lvl8pPr>
            <a:lvl9pPr marL="3023622"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4" y="3905484"/>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8" y="2620982"/>
            <a:ext cx="3213847" cy="1284503"/>
          </a:xfrm>
        </p:spPr>
        <p:txBody>
          <a:bodyPr anchor="b"/>
          <a:lstStyle>
            <a:lvl1pPr marL="0" indent="0">
              <a:buNone/>
              <a:defRPr sz="1984" b="1"/>
            </a:lvl1pPr>
            <a:lvl2pPr marL="377953" indent="0">
              <a:buNone/>
              <a:defRPr sz="1653" b="1"/>
            </a:lvl2pPr>
            <a:lvl3pPr marL="755905" indent="0">
              <a:buNone/>
              <a:defRPr sz="1488" b="1"/>
            </a:lvl3pPr>
            <a:lvl4pPr marL="1133858" indent="0">
              <a:buNone/>
              <a:defRPr sz="1323" b="1"/>
            </a:lvl4pPr>
            <a:lvl5pPr marL="1511811" indent="0">
              <a:buNone/>
              <a:defRPr sz="1323" b="1"/>
            </a:lvl5pPr>
            <a:lvl6pPr marL="1889764" indent="0">
              <a:buNone/>
              <a:defRPr sz="1323" b="1"/>
            </a:lvl6pPr>
            <a:lvl7pPr marL="2267716" indent="0">
              <a:buNone/>
              <a:defRPr sz="1323" b="1"/>
            </a:lvl7pPr>
            <a:lvl8pPr marL="2645669" indent="0">
              <a:buNone/>
              <a:defRPr sz="1323" b="1"/>
            </a:lvl8pPr>
            <a:lvl9pPr marL="3023622"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8" y="3905484"/>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79176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061072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335037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50" y="1539429"/>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3"/>
            </a:lvl1pPr>
            <a:lvl2pPr marL="377953" indent="0">
              <a:buNone/>
              <a:defRPr sz="1157"/>
            </a:lvl2pPr>
            <a:lvl3pPr marL="755905" indent="0">
              <a:buNone/>
              <a:defRPr sz="992"/>
            </a:lvl3pPr>
            <a:lvl4pPr marL="1133858" indent="0">
              <a:buNone/>
              <a:defRPr sz="827"/>
            </a:lvl4pPr>
            <a:lvl5pPr marL="1511811" indent="0">
              <a:buNone/>
              <a:defRPr sz="827"/>
            </a:lvl5pPr>
            <a:lvl6pPr marL="1889764" indent="0">
              <a:buNone/>
              <a:defRPr sz="827"/>
            </a:lvl6pPr>
            <a:lvl7pPr marL="2267716" indent="0">
              <a:buNone/>
              <a:defRPr sz="827"/>
            </a:lvl7pPr>
            <a:lvl8pPr marL="2645669" indent="0">
              <a:buNone/>
              <a:defRPr sz="827"/>
            </a:lvl8pPr>
            <a:lvl9pPr marL="3023622"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69930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9"/>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50" y="1539429"/>
            <a:ext cx="3827085" cy="7598117"/>
          </a:xfrm>
        </p:spPr>
        <p:txBody>
          <a:bodyPr anchor="t"/>
          <a:lstStyle>
            <a:lvl1pPr marL="0" indent="0">
              <a:buNone/>
              <a:defRPr sz="2645"/>
            </a:lvl1pPr>
            <a:lvl2pPr marL="377953" indent="0">
              <a:buNone/>
              <a:defRPr sz="2315"/>
            </a:lvl2pPr>
            <a:lvl3pPr marL="755905" indent="0">
              <a:buNone/>
              <a:defRPr sz="1984"/>
            </a:lvl3pPr>
            <a:lvl4pPr marL="1133858" indent="0">
              <a:buNone/>
              <a:defRPr sz="1653"/>
            </a:lvl4pPr>
            <a:lvl5pPr marL="1511811" indent="0">
              <a:buNone/>
              <a:defRPr sz="1653"/>
            </a:lvl5pPr>
            <a:lvl6pPr marL="1889764" indent="0">
              <a:buNone/>
              <a:defRPr sz="1653"/>
            </a:lvl6pPr>
            <a:lvl7pPr marL="2267716" indent="0">
              <a:buNone/>
              <a:defRPr sz="1653"/>
            </a:lvl7pPr>
            <a:lvl8pPr marL="2645669" indent="0">
              <a:buNone/>
              <a:defRPr sz="1653"/>
            </a:lvl8pPr>
            <a:lvl9pPr marL="3023622"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5"/>
            <a:ext cx="2438192" cy="5942372"/>
          </a:xfrm>
        </p:spPr>
        <p:txBody>
          <a:bodyPr/>
          <a:lstStyle>
            <a:lvl1pPr marL="0" indent="0">
              <a:buNone/>
              <a:defRPr sz="1323"/>
            </a:lvl1pPr>
            <a:lvl2pPr marL="377953" indent="0">
              <a:buNone/>
              <a:defRPr sz="1157"/>
            </a:lvl2pPr>
            <a:lvl3pPr marL="755905" indent="0">
              <a:buNone/>
              <a:defRPr sz="992"/>
            </a:lvl3pPr>
            <a:lvl4pPr marL="1133858" indent="0">
              <a:buNone/>
              <a:defRPr sz="827"/>
            </a:lvl4pPr>
            <a:lvl5pPr marL="1511811" indent="0">
              <a:buNone/>
              <a:defRPr sz="827"/>
            </a:lvl5pPr>
            <a:lvl6pPr marL="1889764" indent="0">
              <a:buNone/>
              <a:defRPr sz="827"/>
            </a:lvl6pPr>
            <a:lvl7pPr marL="2267716" indent="0">
              <a:buNone/>
              <a:defRPr sz="827"/>
            </a:lvl7pPr>
            <a:lvl8pPr marL="2645669" indent="0">
              <a:buNone/>
              <a:defRPr sz="827"/>
            </a:lvl8pPr>
            <a:lvl9pPr marL="3023622"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E2D3A-3FAB-4268-A55B-A6F562669193}"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103037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9"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9" y="2846203"/>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30"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0BE2D3A-3FAB-4268-A55B-A6F562669193}" type="datetimeFigureOut">
              <a:rPr kumimoji="1" lang="ja-JP" altLang="en-US" smtClean="0"/>
              <a:t>2026/2/5</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78D0BC3-02C9-4F06-A12C-BA66AA50B325}" type="slidenum">
              <a:rPr kumimoji="1" lang="ja-JP" altLang="en-US" smtClean="0"/>
              <a:t>‹#›</a:t>
            </a:fld>
            <a:endParaRPr kumimoji="1" lang="ja-JP" altLang="en-US"/>
          </a:p>
        </p:txBody>
      </p:sp>
    </p:spTree>
    <p:extLst>
      <p:ext uri="{BB962C8B-B14F-4D97-AF65-F5344CB8AC3E}">
        <p14:creationId xmlns:p14="http://schemas.microsoft.com/office/powerpoint/2010/main" val="866643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05"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77" indent="-188977" algn="l" defTabSz="755905"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29" indent="-188977" algn="l" defTabSz="755905"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881" indent="-188977" algn="l" defTabSz="755905"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34"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788"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740"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692"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645"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599" indent="-188977" algn="l" defTabSz="755905"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05" rtl="0" eaLnBrk="1" latinLnBrk="0" hangingPunct="1">
        <a:defRPr kumimoji="1" sz="1488" kern="1200">
          <a:solidFill>
            <a:schemeClr val="tx1"/>
          </a:solidFill>
          <a:latin typeface="+mn-lt"/>
          <a:ea typeface="+mn-ea"/>
          <a:cs typeface="+mn-cs"/>
        </a:defRPr>
      </a:lvl1pPr>
      <a:lvl2pPr marL="377953" algn="l" defTabSz="755905" rtl="0" eaLnBrk="1" latinLnBrk="0" hangingPunct="1">
        <a:defRPr kumimoji="1" sz="1488" kern="1200">
          <a:solidFill>
            <a:schemeClr val="tx1"/>
          </a:solidFill>
          <a:latin typeface="+mn-lt"/>
          <a:ea typeface="+mn-ea"/>
          <a:cs typeface="+mn-cs"/>
        </a:defRPr>
      </a:lvl2pPr>
      <a:lvl3pPr marL="755905" algn="l" defTabSz="755905" rtl="0" eaLnBrk="1" latinLnBrk="0" hangingPunct="1">
        <a:defRPr kumimoji="1" sz="1488" kern="1200">
          <a:solidFill>
            <a:schemeClr val="tx1"/>
          </a:solidFill>
          <a:latin typeface="+mn-lt"/>
          <a:ea typeface="+mn-ea"/>
          <a:cs typeface="+mn-cs"/>
        </a:defRPr>
      </a:lvl3pPr>
      <a:lvl4pPr marL="1133858" algn="l" defTabSz="755905" rtl="0" eaLnBrk="1" latinLnBrk="0" hangingPunct="1">
        <a:defRPr kumimoji="1" sz="1488" kern="1200">
          <a:solidFill>
            <a:schemeClr val="tx1"/>
          </a:solidFill>
          <a:latin typeface="+mn-lt"/>
          <a:ea typeface="+mn-ea"/>
          <a:cs typeface="+mn-cs"/>
        </a:defRPr>
      </a:lvl4pPr>
      <a:lvl5pPr marL="1511811" algn="l" defTabSz="755905" rtl="0" eaLnBrk="1" latinLnBrk="0" hangingPunct="1">
        <a:defRPr kumimoji="1" sz="1488" kern="1200">
          <a:solidFill>
            <a:schemeClr val="tx1"/>
          </a:solidFill>
          <a:latin typeface="+mn-lt"/>
          <a:ea typeface="+mn-ea"/>
          <a:cs typeface="+mn-cs"/>
        </a:defRPr>
      </a:lvl5pPr>
      <a:lvl6pPr marL="1889764" algn="l" defTabSz="755905" rtl="0" eaLnBrk="1" latinLnBrk="0" hangingPunct="1">
        <a:defRPr kumimoji="1" sz="1488" kern="1200">
          <a:solidFill>
            <a:schemeClr val="tx1"/>
          </a:solidFill>
          <a:latin typeface="+mn-lt"/>
          <a:ea typeface="+mn-ea"/>
          <a:cs typeface="+mn-cs"/>
        </a:defRPr>
      </a:lvl6pPr>
      <a:lvl7pPr marL="2267716" algn="l" defTabSz="755905" rtl="0" eaLnBrk="1" latinLnBrk="0" hangingPunct="1">
        <a:defRPr kumimoji="1" sz="1488" kern="1200">
          <a:solidFill>
            <a:schemeClr val="tx1"/>
          </a:solidFill>
          <a:latin typeface="+mn-lt"/>
          <a:ea typeface="+mn-ea"/>
          <a:cs typeface="+mn-cs"/>
        </a:defRPr>
      </a:lvl7pPr>
      <a:lvl8pPr marL="2645669" algn="l" defTabSz="755905" rtl="0" eaLnBrk="1" latinLnBrk="0" hangingPunct="1">
        <a:defRPr kumimoji="1" sz="1488" kern="1200">
          <a:solidFill>
            <a:schemeClr val="tx1"/>
          </a:solidFill>
          <a:latin typeface="+mn-lt"/>
          <a:ea typeface="+mn-ea"/>
          <a:cs typeface="+mn-cs"/>
        </a:defRPr>
      </a:lvl8pPr>
      <a:lvl9pPr marL="3023622" algn="l" defTabSz="755905"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吹き出し: 角を丸めた四角形 40">
            <a:extLst>
              <a:ext uri="{FF2B5EF4-FFF2-40B4-BE49-F238E27FC236}">
                <a16:creationId xmlns:a16="http://schemas.microsoft.com/office/drawing/2014/main" id="{AF657E6B-E6FF-43AC-9C35-11C6A44A9FF7}"/>
              </a:ext>
            </a:extLst>
          </p:cNvPr>
          <p:cNvSpPr/>
          <p:nvPr/>
        </p:nvSpPr>
        <p:spPr>
          <a:xfrm>
            <a:off x="231566" y="2798080"/>
            <a:ext cx="5452125" cy="776779"/>
          </a:xfrm>
          <a:prstGeom prst="wedgeRoundRectCallout">
            <a:avLst>
              <a:gd name="adj1" fmla="val 56929"/>
              <a:gd name="adj2" fmla="val -10901"/>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FFDEFD8-7FF5-4071-A062-96541C0BE60D}"/>
              </a:ext>
            </a:extLst>
          </p:cNvPr>
          <p:cNvSpPr txBox="1"/>
          <p:nvPr/>
        </p:nvSpPr>
        <p:spPr>
          <a:xfrm>
            <a:off x="1430390" y="165212"/>
            <a:ext cx="4847310" cy="615553"/>
          </a:xfrm>
          <a:prstGeom prst="rect">
            <a:avLst/>
          </a:prstGeom>
          <a:noFill/>
        </p:spPr>
        <p:txBody>
          <a:bodyPr wrap="square" lIns="0" tIns="0" rIns="0" bIns="0" rtlCol="0">
            <a:spAutoFit/>
          </a:bodyPr>
          <a:lstStyle/>
          <a:p>
            <a:pPr algn="ctr"/>
            <a:r>
              <a:rPr kumimoji="1" lang="ja-JP" altLang="en-US" sz="4000" dirty="0">
                <a:ln w="12700">
                  <a:solidFill>
                    <a:schemeClr val="tx1"/>
                  </a:solidFill>
                </a:ln>
                <a:latin typeface="BIZ UDPゴシック" panose="020B0400000000000000" pitchFamily="50" charset="-128"/>
                <a:ea typeface="BIZ UDPゴシック" panose="020B0400000000000000" pitchFamily="50" charset="-128"/>
              </a:rPr>
              <a:t>春季火災予防運動</a:t>
            </a:r>
          </a:p>
        </p:txBody>
      </p:sp>
      <p:grpSp>
        <p:nvGrpSpPr>
          <p:cNvPr id="10" name="グループ化 9" hidden="1">
            <a:extLst>
              <a:ext uri="{FF2B5EF4-FFF2-40B4-BE49-F238E27FC236}">
                <a16:creationId xmlns:a16="http://schemas.microsoft.com/office/drawing/2014/main" id="{13AD174F-6C6C-4BC4-A42A-47552C8164E7}"/>
              </a:ext>
            </a:extLst>
          </p:cNvPr>
          <p:cNvGrpSpPr/>
          <p:nvPr/>
        </p:nvGrpSpPr>
        <p:grpSpPr>
          <a:xfrm>
            <a:off x="235983" y="2167138"/>
            <a:ext cx="1993329" cy="492443"/>
            <a:chOff x="4004607" y="3314339"/>
            <a:chExt cx="1993329" cy="492443"/>
          </a:xfrm>
        </p:grpSpPr>
        <p:sp>
          <p:nvSpPr>
            <p:cNvPr id="8" name="テキスト ボックス 7">
              <a:extLst>
                <a:ext uri="{FF2B5EF4-FFF2-40B4-BE49-F238E27FC236}">
                  <a16:creationId xmlns:a16="http://schemas.microsoft.com/office/drawing/2014/main" id="{778B3687-89C0-46BF-B483-9F262742E88D}"/>
                </a:ext>
              </a:extLst>
            </p:cNvPr>
            <p:cNvSpPr txBox="1"/>
            <p:nvPr/>
          </p:nvSpPr>
          <p:spPr>
            <a:xfrm>
              <a:off x="4004607" y="3345117"/>
              <a:ext cx="1555234" cy="430887"/>
            </a:xfrm>
            <a:prstGeom prst="rect">
              <a:avLst/>
            </a:prstGeom>
            <a:noFill/>
          </p:spPr>
          <p:txBody>
            <a:bodyPr wrap="none" lIns="0" tIns="0" rIns="0" bIns="0" rtlCol="0">
              <a:spAutoFit/>
            </a:bodyPr>
            <a:lstStyle/>
            <a:p>
              <a:r>
                <a:rPr kumimoji="1" lang="en-US" altLang="ja-JP" sz="2800" dirty="0">
                  <a:ln w="19050">
                    <a:noFill/>
                  </a:ln>
                  <a:latin typeface="Cooper Black" panose="0208090404030B020404" pitchFamily="18" charset="0"/>
                  <a:ea typeface="BIZ UDP明朝 Medium" panose="02020500000000000000" pitchFamily="18" charset="-128"/>
                </a:rPr>
                <a:t>Safe</a:t>
              </a:r>
              <a:r>
                <a:rPr kumimoji="1" lang="ja-JP" altLang="en-US" sz="2800" dirty="0">
                  <a:ln w="19050">
                    <a:noFill/>
                  </a:ln>
                  <a:latin typeface="Cooper Black" panose="0208090404030B020404" pitchFamily="18" charset="0"/>
                  <a:ea typeface="BIZ UDP明朝 Medium" panose="02020500000000000000" pitchFamily="18" charset="-128"/>
                </a:rPr>
                <a:t> </a:t>
              </a:r>
              <a:r>
                <a:rPr kumimoji="1" lang="en-US" altLang="ja-JP" sz="2800" dirty="0">
                  <a:ln w="19050">
                    <a:noFill/>
                  </a:ln>
                  <a:latin typeface="Cooper Black" panose="0208090404030B020404" pitchFamily="18" charset="0"/>
                  <a:ea typeface="BIZ UDP明朝 Medium" panose="02020500000000000000" pitchFamily="18" charset="-128"/>
                </a:rPr>
                <a:t>Life</a:t>
              </a:r>
              <a:endParaRPr kumimoji="1" lang="ja-JP" altLang="en-US" sz="2800" dirty="0">
                <a:ln w="19050">
                  <a:noFill/>
                </a:ln>
                <a:latin typeface="Cooper Black" panose="0208090404030B020404" pitchFamily="18" charset="0"/>
                <a:ea typeface="BIZ UDP明朝 Medium" panose="02020500000000000000" pitchFamily="18" charset="-128"/>
              </a:endParaRPr>
            </a:p>
          </p:txBody>
        </p:sp>
        <p:sp>
          <p:nvSpPr>
            <p:cNvPr id="9" name="テキスト ボックス 8">
              <a:extLst>
                <a:ext uri="{FF2B5EF4-FFF2-40B4-BE49-F238E27FC236}">
                  <a16:creationId xmlns:a16="http://schemas.microsoft.com/office/drawing/2014/main" id="{0E1F9D86-2B99-48D8-A44C-BFBCEA312D46}"/>
                </a:ext>
              </a:extLst>
            </p:cNvPr>
            <p:cNvSpPr txBox="1"/>
            <p:nvPr/>
          </p:nvSpPr>
          <p:spPr>
            <a:xfrm>
              <a:off x="5728632" y="3314339"/>
              <a:ext cx="269304" cy="492443"/>
            </a:xfrm>
            <a:prstGeom prst="rect">
              <a:avLst/>
            </a:prstGeom>
            <a:noFill/>
          </p:spPr>
          <p:txBody>
            <a:bodyPr wrap="none" lIns="0" tIns="0" rIns="0" bIns="0" rtlCol="0">
              <a:spAutoFit/>
            </a:bodyPr>
            <a:lstStyle/>
            <a:p>
              <a:r>
                <a:rPr kumimoji="1" lang="en-US" altLang="ja-JP" sz="3200" dirty="0">
                  <a:ln w="19050">
                    <a:noFill/>
                  </a:ln>
                  <a:latin typeface="Bodoni MT Black" panose="02070A03080606020203" pitchFamily="18" charset="0"/>
                  <a:ea typeface="BIZ UDP明朝 Medium" panose="02020500000000000000" pitchFamily="18" charset="-128"/>
                </a:rPr>
                <a:t>6</a:t>
              </a:r>
              <a:endParaRPr kumimoji="1" lang="ja-JP" altLang="en-US" sz="3200" dirty="0">
                <a:ln w="19050">
                  <a:noFill/>
                </a:ln>
                <a:latin typeface="Bodoni MT Black" panose="02070A03080606020203" pitchFamily="18" charset="0"/>
                <a:ea typeface="BIZ UDP明朝 Medium" panose="02020500000000000000" pitchFamily="18" charset="-128"/>
              </a:endParaRPr>
            </a:p>
          </p:txBody>
        </p:sp>
      </p:grpSp>
      <p:grpSp>
        <p:nvGrpSpPr>
          <p:cNvPr id="76" name="グループ化 75" hidden="1">
            <a:extLst>
              <a:ext uri="{FF2B5EF4-FFF2-40B4-BE49-F238E27FC236}">
                <a16:creationId xmlns:a16="http://schemas.microsoft.com/office/drawing/2014/main" id="{31EA5D40-E5E9-49E8-BEC6-6C8AD94A5E0F}"/>
              </a:ext>
            </a:extLst>
          </p:cNvPr>
          <p:cNvGrpSpPr/>
          <p:nvPr/>
        </p:nvGrpSpPr>
        <p:grpSpPr>
          <a:xfrm>
            <a:off x="235983" y="6983390"/>
            <a:ext cx="3618062" cy="492443"/>
            <a:chOff x="4004607" y="3314338"/>
            <a:chExt cx="2948619" cy="492443"/>
          </a:xfrm>
        </p:grpSpPr>
        <p:sp>
          <p:nvSpPr>
            <p:cNvPr id="77" name="テキスト ボックス 76">
              <a:extLst>
                <a:ext uri="{FF2B5EF4-FFF2-40B4-BE49-F238E27FC236}">
                  <a16:creationId xmlns:a16="http://schemas.microsoft.com/office/drawing/2014/main" id="{43E8526E-006B-47E2-8249-FD0118B4166B}"/>
                </a:ext>
              </a:extLst>
            </p:cNvPr>
            <p:cNvSpPr txBox="1"/>
            <p:nvPr/>
          </p:nvSpPr>
          <p:spPr>
            <a:xfrm>
              <a:off x="4004607" y="3345117"/>
              <a:ext cx="2628272" cy="430887"/>
            </a:xfrm>
            <a:prstGeom prst="rect">
              <a:avLst/>
            </a:prstGeom>
            <a:noFill/>
          </p:spPr>
          <p:txBody>
            <a:bodyPr wrap="none" lIns="0" tIns="0" rIns="0" bIns="0" rtlCol="0">
              <a:spAutoFit/>
            </a:bodyPr>
            <a:lstStyle/>
            <a:p>
              <a:r>
                <a:rPr kumimoji="1" lang="en-US" altLang="ja-JP" sz="2800" dirty="0">
                  <a:ln w="19050">
                    <a:noFill/>
                  </a:ln>
                  <a:latin typeface="Cooper Black" panose="0208090404030B020404" pitchFamily="18" charset="0"/>
                  <a:ea typeface="BIZ UDP明朝 Medium" panose="02020500000000000000" pitchFamily="18" charset="-128"/>
                </a:rPr>
                <a:t>Dangerous Habits</a:t>
              </a:r>
              <a:endParaRPr kumimoji="1" lang="ja-JP" altLang="en-US" sz="2800" dirty="0">
                <a:ln w="19050">
                  <a:noFill/>
                </a:ln>
                <a:latin typeface="Cooper Black" panose="0208090404030B020404" pitchFamily="18" charset="0"/>
                <a:ea typeface="BIZ UDP明朝 Medium" panose="02020500000000000000" pitchFamily="18" charset="-128"/>
              </a:endParaRPr>
            </a:p>
          </p:txBody>
        </p:sp>
        <p:sp>
          <p:nvSpPr>
            <p:cNvPr id="78" name="テキスト ボックス 77">
              <a:extLst>
                <a:ext uri="{FF2B5EF4-FFF2-40B4-BE49-F238E27FC236}">
                  <a16:creationId xmlns:a16="http://schemas.microsoft.com/office/drawing/2014/main" id="{C62735D5-57B3-4BF1-BC49-8D0E2D88CDA6}"/>
                </a:ext>
              </a:extLst>
            </p:cNvPr>
            <p:cNvSpPr txBox="1"/>
            <p:nvPr/>
          </p:nvSpPr>
          <p:spPr>
            <a:xfrm>
              <a:off x="6733751" y="3314338"/>
              <a:ext cx="219475" cy="492443"/>
            </a:xfrm>
            <a:prstGeom prst="rect">
              <a:avLst/>
            </a:prstGeom>
            <a:noFill/>
          </p:spPr>
          <p:txBody>
            <a:bodyPr wrap="none" lIns="0" tIns="0" rIns="0" bIns="0" rtlCol="0">
              <a:spAutoFit/>
            </a:bodyPr>
            <a:lstStyle/>
            <a:p>
              <a:r>
                <a:rPr kumimoji="1" lang="en-US" altLang="ja-JP" sz="3200" dirty="0">
                  <a:ln w="19050">
                    <a:noFill/>
                  </a:ln>
                  <a:latin typeface="Bodoni MT Black" panose="02070A03080606020203" pitchFamily="18" charset="0"/>
                  <a:ea typeface="BIZ UDP明朝 Medium" panose="02020500000000000000" pitchFamily="18" charset="-128"/>
                </a:rPr>
                <a:t>4</a:t>
              </a:r>
              <a:endParaRPr kumimoji="1" lang="ja-JP" altLang="en-US" sz="3200" dirty="0">
                <a:ln w="19050">
                  <a:noFill/>
                </a:ln>
                <a:latin typeface="Bodoni MT Black" panose="02070A03080606020203" pitchFamily="18" charset="0"/>
                <a:ea typeface="BIZ UDP明朝 Medium" panose="02020500000000000000" pitchFamily="18" charset="-128"/>
              </a:endParaRPr>
            </a:p>
          </p:txBody>
        </p:sp>
      </p:grpSp>
      <p:pic>
        <p:nvPicPr>
          <p:cNvPr id="117" name="Picture 18" descr="ストーブ イラスト素材 [ 1045870 ] - フォトライブラリー photolibrary" hidden="1">
            <a:extLst>
              <a:ext uri="{FF2B5EF4-FFF2-40B4-BE49-F238E27FC236}">
                <a16:creationId xmlns:a16="http://schemas.microsoft.com/office/drawing/2014/main" id="{3F6C2A84-D3EF-4B9B-80AD-E1EC51518F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8060" y="7834659"/>
            <a:ext cx="1580968" cy="1617473"/>
          </a:xfrm>
          <a:prstGeom prst="round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B074F803-250C-4765-8EC2-E4FF30AEEB5F}"/>
              </a:ext>
            </a:extLst>
          </p:cNvPr>
          <p:cNvSpPr txBox="1"/>
          <p:nvPr/>
        </p:nvSpPr>
        <p:spPr>
          <a:xfrm>
            <a:off x="231566" y="1913670"/>
            <a:ext cx="2990892" cy="553998"/>
          </a:xfrm>
          <a:prstGeom prst="rect">
            <a:avLst/>
          </a:prstGeom>
          <a:noFill/>
        </p:spPr>
        <p:txBody>
          <a:bodyPr wrap="square" lIns="0" tIns="0" rIns="0" bIns="0" rtlCol="0">
            <a:spAutoFit/>
          </a:bodyPr>
          <a:lstStyle/>
          <a:p>
            <a:pPr algn="dist"/>
            <a:r>
              <a:rPr kumimoji="1" lang="ja-JP" altLang="en-US" dirty="0">
                <a:latin typeface="ＭＳ 明朝" panose="02020609040205080304" pitchFamily="17" charset="-128"/>
                <a:ea typeface="ＭＳ 明朝" panose="02020609040205080304" pitchFamily="17" charset="-128"/>
              </a:rPr>
              <a:t>全国統一防火標語 </a:t>
            </a:r>
            <a:endParaRPr kumimoji="1" lang="en-US" altLang="ja-JP" dirty="0">
              <a:latin typeface="ＭＳ 明朝" panose="02020609040205080304" pitchFamily="17" charset="-128"/>
              <a:ea typeface="ＭＳ 明朝" panose="02020609040205080304" pitchFamily="17" charset="-128"/>
            </a:endParaRPr>
          </a:p>
          <a:p>
            <a:pPr algn="dist"/>
            <a:r>
              <a:rPr kumimoji="1" lang="ja-JP" altLang="en-US" dirty="0">
                <a:latin typeface="ＭＳ 明朝" panose="02020609040205080304" pitchFamily="17" charset="-128"/>
                <a:ea typeface="ＭＳ 明朝" panose="02020609040205080304" pitchFamily="17" charset="-128"/>
              </a:rPr>
              <a:t>全国山火事予防運動統一標語</a:t>
            </a:r>
          </a:p>
        </p:txBody>
      </p:sp>
      <p:sp>
        <p:nvSpPr>
          <p:cNvPr id="15" name="テキスト ボックス 14">
            <a:extLst>
              <a:ext uri="{FF2B5EF4-FFF2-40B4-BE49-F238E27FC236}">
                <a16:creationId xmlns:a16="http://schemas.microsoft.com/office/drawing/2014/main" id="{EFE2398A-62A4-4CB7-961B-CECB07193151}"/>
              </a:ext>
            </a:extLst>
          </p:cNvPr>
          <p:cNvSpPr txBox="1"/>
          <p:nvPr/>
        </p:nvSpPr>
        <p:spPr>
          <a:xfrm>
            <a:off x="3092615" y="731935"/>
            <a:ext cx="4273594" cy="615553"/>
          </a:xfrm>
          <a:prstGeom prst="rect">
            <a:avLst/>
          </a:prstGeom>
          <a:noFill/>
        </p:spPr>
        <p:txBody>
          <a:bodyPr wrap="square" lIns="0" tIns="0" rIns="0" bIns="0" rtlCol="0">
            <a:spAutoFit/>
          </a:bodyPr>
          <a:lstStyle/>
          <a:p>
            <a:pPr algn="ctr"/>
            <a:r>
              <a:rPr kumimoji="1" lang="ja-JP" altLang="en-US" sz="4000" dirty="0">
                <a:ln w="12700">
                  <a:solidFill>
                    <a:schemeClr val="tx1"/>
                  </a:solidFill>
                </a:ln>
                <a:latin typeface="BIZ UDPゴシック" panose="020B0400000000000000" pitchFamily="50" charset="-128"/>
                <a:ea typeface="BIZ UDPゴシック" panose="020B0400000000000000" pitchFamily="50" charset="-128"/>
              </a:rPr>
              <a:t>山火事予防運動</a:t>
            </a:r>
          </a:p>
        </p:txBody>
      </p:sp>
      <p:sp>
        <p:nvSpPr>
          <p:cNvPr id="7" name="テキスト ボックス 6">
            <a:extLst>
              <a:ext uri="{FF2B5EF4-FFF2-40B4-BE49-F238E27FC236}">
                <a16:creationId xmlns:a16="http://schemas.microsoft.com/office/drawing/2014/main" id="{09D74D2C-B763-4CB7-A870-DBD22D4DF2B4}"/>
              </a:ext>
            </a:extLst>
          </p:cNvPr>
          <p:cNvSpPr txBox="1"/>
          <p:nvPr/>
        </p:nvSpPr>
        <p:spPr>
          <a:xfrm>
            <a:off x="231566" y="256030"/>
            <a:ext cx="2100817" cy="523220"/>
          </a:xfrm>
          <a:prstGeom prst="rect">
            <a:avLst/>
          </a:prstGeom>
          <a:noFill/>
        </p:spPr>
        <p:txBody>
          <a:bodyPr wrap="square" rtlCol="0">
            <a:spAutoFit/>
          </a:bodyPr>
          <a:lstStyle/>
          <a:p>
            <a:r>
              <a:rPr kumimoji="1" lang="ja-JP" altLang="en-US" sz="2800" dirty="0">
                <a:latin typeface="BIZ UDPゴシック" panose="020B0400000000000000" pitchFamily="50" charset="-128"/>
                <a:ea typeface="BIZ UDPゴシック" panose="020B0400000000000000" pitchFamily="50" charset="-128"/>
              </a:rPr>
              <a:t>令和８年</a:t>
            </a:r>
          </a:p>
        </p:txBody>
      </p:sp>
      <p:sp>
        <p:nvSpPr>
          <p:cNvPr id="12" name="テキスト ボックス 11">
            <a:extLst>
              <a:ext uri="{FF2B5EF4-FFF2-40B4-BE49-F238E27FC236}">
                <a16:creationId xmlns:a16="http://schemas.microsoft.com/office/drawing/2014/main" id="{FC3F45B6-91C1-4575-9D47-403E5125CA31}"/>
              </a:ext>
            </a:extLst>
          </p:cNvPr>
          <p:cNvSpPr txBox="1"/>
          <p:nvPr/>
        </p:nvSpPr>
        <p:spPr>
          <a:xfrm>
            <a:off x="411077" y="2860876"/>
            <a:ext cx="5281859" cy="584775"/>
          </a:xfrm>
          <a:prstGeom prst="rect">
            <a:avLst/>
          </a:prstGeom>
          <a:noFill/>
        </p:spPr>
        <p:txBody>
          <a:bodyPr wrap="square" rtlCol="0">
            <a:spAutoFit/>
          </a:bodyPr>
          <a:lstStyle/>
          <a:p>
            <a:r>
              <a:rPr kumimoji="1" lang="ja-JP" altLang="en-US" sz="3200" dirty="0">
                <a:latin typeface="HGP創英角ｺﾞｼｯｸUB" panose="020B0900000000000000" pitchFamily="50" charset="-128"/>
                <a:ea typeface="HGP創英角ｺﾞｼｯｸUB" panose="020B0900000000000000" pitchFamily="50" charset="-128"/>
              </a:rPr>
              <a:t>消防訓練を実施しましょう！</a:t>
            </a:r>
          </a:p>
        </p:txBody>
      </p:sp>
      <p:pic>
        <p:nvPicPr>
          <p:cNvPr id="36" name="図 35">
            <a:extLst>
              <a:ext uri="{FF2B5EF4-FFF2-40B4-BE49-F238E27FC236}">
                <a16:creationId xmlns:a16="http://schemas.microsoft.com/office/drawing/2014/main" id="{A58C48E2-E00E-4E29-8151-DC3C5C8183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3698" y="2605342"/>
            <a:ext cx="1104900" cy="1428750"/>
          </a:xfrm>
          <a:prstGeom prst="rect">
            <a:avLst/>
          </a:prstGeom>
        </p:spPr>
      </p:pic>
      <p:sp>
        <p:nvSpPr>
          <p:cNvPr id="49" name="テキスト ボックス 48">
            <a:extLst>
              <a:ext uri="{FF2B5EF4-FFF2-40B4-BE49-F238E27FC236}">
                <a16:creationId xmlns:a16="http://schemas.microsoft.com/office/drawing/2014/main" id="{DF6264E3-FA11-4FE8-8630-3EB38AF0DF7B}"/>
              </a:ext>
            </a:extLst>
          </p:cNvPr>
          <p:cNvSpPr txBox="1"/>
          <p:nvPr/>
        </p:nvSpPr>
        <p:spPr>
          <a:xfrm>
            <a:off x="231566" y="3664595"/>
            <a:ext cx="5552840" cy="523220"/>
          </a:xfrm>
          <a:prstGeom prst="rect">
            <a:avLst/>
          </a:prstGeom>
          <a:noFill/>
        </p:spPr>
        <p:txBody>
          <a:bodyPr wrap="square" rtlCol="0">
            <a:spAutoFit/>
          </a:bodyPr>
          <a:lstStyle/>
          <a:p>
            <a:r>
              <a:rPr lang="ja-JP" altLang="ja-JP" sz="1400" dirty="0"/>
              <a:t>「自分のところは自分で守る」という自主防火管理の原則に基づき、</a:t>
            </a:r>
          </a:p>
          <a:p>
            <a:r>
              <a:rPr lang="ja-JP" altLang="ja-JP" sz="1400" dirty="0"/>
              <a:t>工夫しながら訓練を継続していきましょう。</a:t>
            </a:r>
          </a:p>
        </p:txBody>
      </p:sp>
      <p:pic>
        <p:nvPicPr>
          <p:cNvPr id="58" name="図 57">
            <a:extLst>
              <a:ext uri="{FF2B5EF4-FFF2-40B4-BE49-F238E27FC236}">
                <a16:creationId xmlns:a16="http://schemas.microsoft.com/office/drawing/2014/main" id="{D70B2187-2841-4DF0-87BA-3532811D64C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92766" y="4546514"/>
            <a:ext cx="6148125" cy="1890839"/>
          </a:xfrm>
          <a:prstGeom prst="rect">
            <a:avLst/>
          </a:prstGeom>
          <a:noFill/>
          <a:ln>
            <a:noFill/>
          </a:ln>
        </p:spPr>
      </p:pic>
      <p:sp>
        <p:nvSpPr>
          <p:cNvPr id="52" name="テキスト ボックス 51">
            <a:extLst>
              <a:ext uri="{FF2B5EF4-FFF2-40B4-BE49-F238E27FC236}">
                <a16:creationId xmlns:a16="http://schemas.microsoft.com/office/drawing/2014/main" id="{28256FA5-CE36-4066-9A2F-4544334C4710}"/>
              </a:ext>
            </a:extLst>
          </p:cNvPr>
          <p:cNvSpPr txBox="1"/>
          <p:nvPr/>
        </p:nvSpPr>
        <p:spPr>
          <a:xfrm>
            <a:off x="275291" y="4261060"/>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初期消火</a:t>
            </a:r>
            <a:r>
              <a:rPr kumimoji="1" lang="ja-JP" altLang="en-US" sz="1400" dirty="0">
                <a:latin typeface="BIZ UDPゴシック" panose="020B0400000000000000" pitchFamily="50" charset="-128"/>
                <a:ea typeface="BIZ UDPゴシック" panose="020B0400000000000000" pitchFamily="50" charset="-128"/>
              </a:rPr>
              <a:t>～消火器の使い方～</a:t>
            </a:r>
            <a:endParaRPr kumimoji="1" lang="ja-JP" altLang="en-US" dirty="0">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5401E69A-C45F-4D8D-BFC4-4C49C822B4BD}"/>
              </a:ext>
            </a:extLst>
          </p:cNvPr>
          <p:cNvSpPr txBox="1"/>
          <p:nvPr/>
        </p:nvSpPr>
        <p:spPr>
          <a:xfrm>
            <a:off x="275291" y="6426893"/>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通報</a:t>
            </a:r>
            <a:r>
              <a:rPr kumimoji="1" lang="ja-JP" altLang="en-US" sz="1400" dirty="0">
                <a:latin typeface="BIZ UDPゴシック" panose="020B0400000000000000" pitchFamily="50" charset="-128"/>
                <a:ea typeface="BIZ UDPゴシック" panose="020B0400000000000000" pitchFamily="50" charset="-128"/>
              </a:rPr>
              <a:t>～１１９番通報のポイント～</a:t>
            </a:r>
            <a:endParaRPr kumimoji="1" lang="ja-JP" altLang="en-US"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FCF87EF9-D0B8-4AFC-95DB-1F5298267D1C}"/>
              </a:ext>
            </a:extLst>
          </p:cNvPr>
          <p:cNvSpPr txBox="1"/>
          <p:nvPr/>
        </p:nvSpPr>
        <p:spPr>
          <a:xfrm>
            <a:off x="406670" y="6819706"/>
            <a:ext cx="6959539" cy="492443"/>
          </a:xfrm>
          <a:prstGeom prst="rect">
            <a:avLst/>
          </a:prstGeom>
          <a:noFill/>
        </p:spPr>
        <p:txBody>
          <a:bodyPr wrap="square" rtlCol="0">
            <a:spAutoFit/>
          </a:bodyPr>
          <a:lstStyle/>
          <a:p>
            <a:r>
              <a:rPr lang="en-US" altLang="ja-JP" sz="1300" dirty="0"/>
              <a:t>119</a:t>
            </a:r>
            <a:r>
              <a:rPr lang="ja-JP" altLang="en-US" sz="1300" dirty="0"/>
              <a:t>番通報をすると、指令</a:t>
            </a:r>
            <a:r>
              <a:rPr kumimoji="1" lang="ja-JP" altLang="en-US" sz="1200" dirty="0"/>
              <a:t>室</a:t>
            </a:r>
            <a:r>
              <a:rPr lang="ja-JP" altLang="en-US" sz="1300" dirty="0"/>
              <a:t>員が消防車・救急車の出動に必要なことを順番にお伺いします。</a:t>
            </a:r>
            <a:endParaRPr lang="en-US" altLang="ja-JP" sz="1300" dirty="0"/>
          </a:p>
          <a:p>
            <a:r>
              <a:rPr lang="ja-JP" altLang="en-US" sz="1300" dirty="0"/>
              <a:t>もしもの時に備えて事業所名や住所等を慌てず伝える訓練を行いましょう。</a:t>
            </a:r>
            <a:endParaRPr kumimoji="1" lang="ja-JP" altLang="en-US" sz="1300" dirty="0"/>
          </a:p>
        </p:txBody>
      </p:sp>
      <p:sp>
        <p:nvSpPr>
          <p:cNvPr id="54" name="テキスト ボックス 53">
            <a:extLst>
              <a:ext uri="{FF2B5EF4-FFF2-40B4-BE49-F238E27FC236}">
                <a16:creationId xmlns:a16="http://schemas.microsoft.com/office/drawing/2014/main" id="{663FD383-33B6-4806-9003-381DFBFCBEDA}"/>
              </a:ext>
            </a:extLst>
          </p:cNvPr>
          <p:cNvSpPr txBox="1"/>
          <p:nvPr/>
        </p:nvSpPr>
        <p:spPr>
          <a:xfrm>
            <a:off x="309245" y="7312149"/>
            <a:ext cx="5259557" cy="1107996"/>
          </a:xfrm>
          <a:prstGeom prst="rect">
            <a:avLst/>
          </a:prstGeom>
          <a:noFill/>
          <a:ln>
            <a:solidFill>
              <a:schemeClr val="tx1"/>
            </a:solidFill>
          </a:ln>
        </p:spPr>
        <p:txBody>
          <a:bodyPr wrap="square" rtlCol="0">
            <a:spAutoFit/>
          </a:bodyPr>
          <a:lstStyle/>
          <a:p>
            <a:r>
              <a:rPr kumimoji="1" lang="en-US" altLang="ja-JP" sz="1400" dirty="0"/>
              <a:t>【</a:t>
            </a:r>
            <a:r>
              <a:rPr kumimoji="1" lang="ja-JP" altLang="en-US" sz="1400" dirty="0"/>
              <a:t>必ずお聞きすること</a:t>
            </a:r>
            <a:r>
              <a:rPr kumimoji="1" lang="en-US" altLang="ja-JP" sz="1400" dirty="0"/>
              <a:t>】</a:t>
            </a:r>
            <a:endParaRPr kumimoji="1" lang="en-US" altLang="ja-JP" sz="1600" dirty="0"/>
          </a:p>
          <a:p>
            <a:r>
              <a:rPr kumimoji="1" lang="ja-JP" altLang="en-US" b="1" u="sng" dirty="0"/>
              <a:t>・消防車、救急車が向かう住所</a:t>
            </a:r>
            <a:endParaRPr kumimoji="1" lang="en-US" altLang="ja-JP" b="1" u="sng" dirty="0"/>
          </a:p>
          <a:p>
            <a:r>
              <a:rPr kumimoji="1" lang="ja-JP" altLang="en-US" b="1" u="sng" dirty="0"/>
              <a:t>・１１９番通報をされている方のお名前と連絡先</a:t>
            </a:r>
            <a:endParaRPr kumimoji="1" lang="en-US" altLang="ja-JP" b="1" dirty="0"/>
          </a:p>
          <a:p>
            <a:r>
              <a:rPr kumimoji="1" lang="en-US" altLang="ja-JP" sz="1400" dirty="0"/>
              <a:t>※</a:t>
            </a:r>
            <a:r>
              <a:rPr kumimoji="1" lang="ja-JP" altLang="en-US" sz="1400" dirty="0"/>
              <a:t>その他状況等を指令室員がお聞きします。</a:t>
            </a:r>
          </a:p>
        </p:txBody>
      </p:sp>
      <p:pic>
        <p:nvPicPr>
          <p:cNvPr id="11" name="図 10">
            <a:extLst>
              <a:ext uri="{FF2B5EF4-FFF2-40B4-BE49-F238E27FC236}">
                <a16:creationId xmlns:a16="http://schemas.microsoft.com/office/drawing/2014/main" id="{EA52BDC2-A2C7-48E5-AB82-31F35308B9CF}"/>
              </a:ext>
            </a:extLst>
          </p:cNvPr>
          <p:cNvPicPr>
            <a:picLocks noChangeAspect="1"/>
          </p:cNvPicPr>
          <p:nvPr/>
        </p:nvPicPr>
        <p:blipFill>
          <a:blip r:embed="rId5"/>
          <a:stretch>
            <a:fillRect/>
          </a:stretch>
        </p:blipFill>
        <p:spPr>
          <a:xfrm>
            <a:off x="5683170" y="7277900"/>
            <a:ext cx="1465428" cy="1215787"/>
          </a:xfrm>
          <a:prstGeom prst="rect">
            <a:avLst/>
          </a:prstGeom>
        </p:spPr>
      </p:pic>
      <p:sp>
        <p:nvSpPr>
          <p:cNvPr id="27" name="テキスト ボックス 26">
            <a:extLst>
              <a:ext uri="{FF2B5EF4-FFF2-40B4-BE49-F238E27FC236}">
                <a16:creationId xmlns:a16="http://schemas.microsoft.com/office/drawing/2014/main" id="{8F7D8DD5-2797-4894-86F3-1E7C8ABFA0EC}"/>
              </a:ext>
            </a:extLst>
          </p:cNvPr>
          <p:cNvSpPr txBox="1"/>
          <p:nvPr/>
        </p:nvSpPr>
        <p:spPr>
          <a:xfrm>
            <a:off x="275291" y="8636464"/>
            <a:ext cx="375466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a:t>
            </a:r>
            <a:r>
              <a:rPr kumimoji="1" lang="ja-JP" altLang="en-US">
                <a:latin typeface="BIZ UDPゴシック" panose="020B0400000000000000" pitchFamily="50" charset="-128"/>
                <a:ea typeface="BIZ UDPゴシック" panose="020B0400000000000000" pitchFamily="50" charset="-128"/>
              </a:rPr>
              <a:t>避難</a:t>
            </a:r>
            <a:r>
              <a:rPr kumimoji="1" lang="ja-JP" altLang="en-US" sz="1400">
                <a:latin typeface="BIZ UDPゴシック" panose="020B0400000000000000" pitchFamily="50" charset="-128"/>
                <a:ea typeface="BIZ UDPゴシック" panose="020B0400000000000000" pitchFamily="50" charset="-128"/>
              </a:rPr>
              <a:t>～避難経路の確保～</a:t>
            </a:r>
            <a:endParaRPr kumimoji="1" lang="ja-JP" altLang="en-US"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ED941C2-6F6C-4AF1-B116-61B33CFE5DE0}"/>
              </a:ext>
            </a:extLst>
          </p:cNvPr>
          <p:cNvPicPr>
            <a:picLocks noChangeAspect="1"/>
          </p:cNvPicPr>
          <p:nvPr/>
        </p:nvPicPr>
        <p:blipFill>
          <a:blip r:embed="rId6"/>
          <a:stretch>
            <a:fillRect/>
          </a:stretch>
        </p:blipFill>
        <p:spPr>
          <a:xfrm>
            <a:off x="5221373" y="8809649"/>
            <a:ext cx="1644650" cy="1644650"/>
          </a:xfrm>
          <a:prstGeom prst="rect">
            <a:avLst/>
          </a:prstGeom>
        </p:spPr>
      </p:pic>
      <p:sp>
        <p:nvSpPr>
          <p:cNvPr id="28" name="テキスト ボックス 27">
            <a:extLst>
              <a:ext uri="{FF2B5EF4-FFF2-40B4-BE49-F238E27FC236}">
                <a16:creationId xmlns:a16="http://schemas.microsoft.com/office/drawing/2014/main" id="{8B96E993-A91E-4DB7-8036-51D7E93A48A2}"/>
              </a:ext>
            </a:extLst>
          </p:cNvPr>
          <p:cNvSpPr txBox="1"/>
          <p:nvPr/>
        </p:nvSpPr>
        <p:spPr>
          <a:xfrm>
            <a:off x="406670" y="9135563"/>
            <a:ext cx="4449384" cy="892552"/>
          </a:xfrm>
          <a:prstGeom prst="rect">
            <a:avLst/>
          </a:prstGeom>
          <a:noFill/>
        </p:spPr>
        <p:txBody>
          <a:bodyPr wrap="square" rtlCol="0">
            <a:spAutoFit/>
          </a:bodyPr>
          <a:lstStyle/>
          <a:p>
            <a:r>
              <a:rPr lang="ja-JP" altLang="en-US" sz="1300" dirty="0"/>
              <a:t>　</a:t>
            </a:r>
            <a:r>
              <a:rPr lang="ja-JP" altLang="ja-JP" sz="1300" dirty="0"/>
              <a:t>廊下や階段、バルコニー、屋外通路等に、避難の障害になる物や、燃えやすい物を置いていませんか？</a:t>
            </a:r>
          </a:p>
          <a:p>
            <a:r>
              <a:rPr lang="ja-JP" altLang="ja-JP" sz="1300" dirty="0"/>
              <a:t>　火災時に、避難経路に物があることで</a:t>
            </a:r>
            <a:r>
              <a:rPr lang="ja-JP" altLang="en-US" sz="1300" dirty="0"/>
              <a:t>、</a:t>
            </a:r>
            <a:r>
              <a:rPr lang="ja-JP" altLang="ja-JP" sz="1300" dirty="0"/>
              <a:t>安全な避難が妨げられたり、火災が拡大したりする原因になります。</a:t>
            </a:r>
            <a:endParaRPr lang="en-US" altLang="ja-JP" sz="1300" dirty="0"/>
          </a:p>
        </p:txBody>
      </p:sp>
      <p:sp>
        <p:nvSpPr>
          <p:cNvPr id="29" name="テキスト ボックス 17">
            <a:extLst>
              <a:ext uri="{FF2B5EF4-FFF2-40B4-BE49-F238E27FC236}">
                <a16:creationId xmlns:a16="http://schemas.microsoft.com/office/drawing/2014/main" id="{E4E39A8B-9AB2-4CA6-AB73-F62564E6E575}"/>
              </a:ext>
            </a:extLst>
          </p:cNvPr>
          <p:cNvSpPr txBox="1"/>
          <p:nvPr/>
        </p:nvSpPr>
        <p:spPr>
          <a:xfrm>
            <a:off x="3052011" y="1868022"/>
            <a:ext cx="4628445" cy="646331"/>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pPr algn="dist"/>
            <a:r>
              <a:rPr kumimoji="1" lang="en-US" altLang="ja-JP" dirty="0">
                <a:latin typeface="ＭＳ 明朝" panose="02020609040205080304" pitchFamily="17" charset="-128"/>
                <a:ea typeface="ＭＳ 明朝" panose="02020609040205080304" pitchFamily="17" charset="-128"/>
              </a:rPr>
              <a:t>【</a:t>
            </a:r>
            <a:r>
              <a:rPr kumimoji="1" lang="ja-JP" altLang="en-US" dirty="0">
                <a:latin typeface="ＭＳ 明朝" panose="02020609040205080304" pitchFamily="17" charset="-128"/>
                <a:ea typeface="ＭＳ 明朝" panose="02020609040205080304" pitchFamily="17" charset="-128"/>
              </a:rPr>
              <a:t>急ぐ日も　足止め火を止め　準備よし</a:t>
            </a:r>
            <a:r>
              <a:rPr kumimoji="1" lang="en-US" altLang="ja-JP" dirty="0">
                <a:latin typeface="ＭＳ 明朝" panose="02020609040205080304" pitchFamily="17" charset="-128"/>
                <a:ea typeface="ＭＳ 明朝" panose="02020609040205080304" pitchFamily="17" charset="-128"/>
              </a:rPr>
              <a:t>】</a:t>
            </a:r>
          </a:p>
          <a:p>
            <a:pPr algn="dist"/>
            <a:r>
              <a:rPr kumimoji="1" lang="en-US" altLang="ja-JP" dirty="0">
                <a:latin typeface="ＭＳ 明朝" panose="02020609040205080304" pitchFamily="17" charset="-128"/>
                <a:ea typeface="ＭＳ 明朝" panose="02020609040205080304" pitchFamily="17" charset="-128"/>
              </a:rPr>
              <a:t>【</a:t>
            </a:r>
            <a:r>
              <a:rPr lang="ja-JP"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山火事を　起こすも防ぐも　私たち</a:t>
            </a:r>
            <a:r>
              <a:rPr kumimoji="1" lang="en-US" altLang="ja-JP" dirty="0">
                <a:latin typeface="ＭＳ 明朝" panose="02020609040205080304" pitchFamily="17" charset="-128"/>
                <a:ea typeface="ＭＳ 明朝" panose="02020609040205080304" pitchFamily="17" charset="-128"/>
              </a:rPr>
              <a:t>】</a:t>
            </a:r>
            <a:endParaRPr kumimoji="1" lang="ja-JP" altLang="en-US" dirty="0"/>
          </a:p>
        </p:txBody>
      </p:sp>
      <p:sp>
        <p:nvSpPr>
          <p:cNvPr id="3" name="正方形/長方形 2">
            <a:extLst>
              <a:ext uri="{FF2B5EF4-FFF2-40B4-BE49-F238E27FC236}">
                <a16:creationId xmlns:a16="http://schemas.microsoft.com/office/drawing/2014/main" id="{7C0E8B8D-39E5-440F-BC24-C4B2B9F67E58}"/>
              </a:ext>
            </a:extLst>
          </p:cNvPr>
          <p:cNvSpPr/>
          <p:nvPr/>
        </p:nvSpPr>
        <p:spPr>
          <a:xfrm>
            <a:off x="723220" y="1436179"/>
            <a:ext cx="5475496" cy="369332"/>
          </a:xfrm>
          <a:prstGeom prst="rect">
            <a:avLst/>
          </a:prstGeom>
        </p:spPr>
        <p:txBody>
          <a:bodyPr wrap="square">
            <a:spAutoFit/>
          </a:bodyPr>
          <a:lstStyle/>
          <a:p>
            <a:pPr algn="ctr"/>
            <a:r>
              <a:rPr kumimoji="1" lang="ja-JP" altLang="en-US" b="1" dirty="0">
                <a:latin typeface="BIZ UDPゴシック" panose="020B0400000000000000" pitchFamily="50" charset="-128"/>
                <a:ea typeface="BIZ UDPゴシック" panose="020B0400000000000000" pitchFamily="50" charset="-128"/>
              </a:rPr>
              <a:t>令和８年３月１日（日</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～令和８年３月７日（土）　</a:t>
            </a:r>
          </a:p>
        </p:txBody>
      </p:sp>
    </p:spTree>
    <p:extLst>
      <p:ext uri="{BB962C8B-B14F-4D97-AF65-F5344CB8AC3E}">
        <p14:creationId xmlns:p14="http://schemas.microsoft.com/office/powerpoint/2010/main" val="202954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1253EEE-3B63-4237-BB17-49C9CAAFE675}"/>
              </a:ext>
            </a:extLst>
          </p:cNvPr>
          <p:cNvSpPr txBox="1"/>
          <p:nvPr/>
        </p:nvSpPr>
        <p:spPr>
          <a:xfrm>
            <a:off x="0" y="9654552"/>
            <a:ext cx="7559658" cy="830997"/>
          </a:xfrm>
          <a:prstGeom prst="rect">
            <a:avLst/>
          </a:prstGeom>
          <a:noFill/>
        </p:spPr>
        <p:txBody>
          <a:bodyPr wrap="square" lIns="0" tIns="0" rIns="0" bIns="0" rtlCol="0">
            <a:spAutoFit/>
          </a:bodyPr>
          <a:lstStyle/>
          <a:p>
            <a:pPr algn="ctr"/>
            <a:r>
              <a:rPr kumimoji="1" lang="ja-JP" altLang="en-US" dirty="0">
                <a:latin typeface="BIZ UDPゴシック" panose="020B0400000000000000" pitchFamily="50" charset="-128"/>
                <a:ea typeface="BIZ UDPゴシック" panose="020B0400000000000000" pitchFamily="50" charset="-128"/>
              </a:rPr>
              <a:t>乙訓消防組合消防本部</a:t>
            </a:r>
            <a:endParaRPr kumimoji="1" lang="en-US" altLang="ja-JP" dirty="0">
              <a:latin typeface="BIZ UDPゴシック" panose="020B0400000000000000" pitchFamily="50" charset="-128"/>
              <a:ea typeface="BIZ UDPゴシック" panose="020B0400000000000000" pitchFamily="50" charset="-128"/>
            </a:endParaRPr>
          </a:p>
          <a:p>
            <a:pPr algn="ctr"/>
            <a:r>
              <a:rPr kumimoji="1" lang="ja-JP" altLang="en-US" dirty="0">
                <a:latin typeface="BIZ UDPゴシック" panose="020B0400000000000000" pitchFamily="50" charset="-128"/>
                <a:ea typeface="BIZ UDPゴシック" panose="020B0400000000000000" pitchFamily="50" charset="-128"/>
              </a:rPr>
              <a:t>℡　９５２－０１１９</a:t>
            </a:r>
            <a:endParaRPr kumimoji="1" lang="en-US" altLang="ja-JP" dirty="0">
              <a:latin typeface="BIZ UDPゴシック" panose="020B0400000000000000" pitchFamily="50" charset="-128"/>
              <a:ea typeface="BIZ UDPゴシック" panose="020B0400000000000000" pitchFamily="50" charset="-128"/>
            </a:endParaRPr>
          </a:p>
          <a:p>
            <a:pPr algn="ctr"/>
            <a:r>
              <a:rPr kumimoji="1" lang="ja-JP" altLang="en-US" dirty="0">
                <a:latin typeface="BIZ UDPゴシック" panose="020B0400000000000000" pitchFamily="50" charset="-128"/>
                <a:ea typeface="BIZ UDPゴシック" panose="020B0400000000000000" pitchFamily="50" charset="-128"/>
              </a:rPr>
              <a:t>ホームページ　</a:t>
            </a:r>
            <a:r>
              <a:rPr kumimoji="1" lang="en-US" altLang="ja-JP" dirty="0">
                <a:latin typeface="BIZ UDPゴシック" panose="020B0400000000000000" pitchFamily="50" charset="-128"/>
                <a:ea typeface="BIZ UDPゴシック" panose="020B0400000000000000" pitchFamily="50" charset="-128"/>
              </a:rPr>
              <a:t>https://www.otokuni119-kyoto.jp</a:t>
            </a: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81ADAC28-7B70-47BC-9004-1B7D48E32750}"/>
              </a:ext>
            </a:extLst>
          </p:cNvPr>
          <p:cNvSpPr txBox="1"/>
          <p:nvPr/>
        </p:nvSpPr>
        <p:spPr>
          <a:xfrm>
            <a:off x="553728" y="7648169"/>
            <a:ext cx="4152900" cy="1569660"/>
          </a:xfrm>
          <a:prstGeom prst="rect">
            <a:avLst/>
          </a:prstGeom>
          <a:noFill/>
        </p:spPr>
        <p:txBody>
          <a:bodyPr wrap="square" rtlCol="0">
            <a:spAutoFit/>
          </a:bodyPr>
          <a:lstStyle/>
          <a:p>
            <a:r>
              <a:rPr lang="ja-JP" altLang="ja-JP" sz="1600" dirty="0"/>
              <a:t>従業員や住民の皆さんに火災予防運動の実施を広く知っていただくために、立看板の掲出にご協力をお願いします。</a:t>
            </a:r>
            <a:endParaRPr lang="en-US" altLang="ja-JP" sz="1600" dirty="0"/>
          </a:p>
          <a:p>
            <a:endParaRPr lang="ja-JP" altLang="ja-JP" sz="1600" dirty="0"/>
          </a:p>
          <a:p>
            <a:r>
              <a:rPr lang="ja-JP" altLang="ja-JP" sz="1600" dirty="0"/>
              <a:t>※　標語は朱書きとしてください。</a:t>
            </a:r>
          </a:p>
          <a:p>
            <a:r>
              <a:rPr lang="ja-JP" altLang="ja-JP" sz="1600" dirty="0"/>
              <a:t>※※　貴対象物名を記入してください。</a:t>
            </a:r>
          </a:p>
        </p:txBody>
      </p:sp>
      <p:grpSp>
        <p:nvGrpSpPr>
          <p:cNvPr id="13" name="グループ化 12">
            <a:extLst>
              <a:ext uri="{FF2B5EF4-FFF2-40B4-BE49-F238E27FC236}">
                <a16:creationId xmlns:a16="http://schemas.microsoft.com/office/drawing/2014/main" id="{9C29A62B-44DE-45F5-A010-D89D79DB225A}"/>
              </a:ext>
            </a:extLst>
          </p:cNvPr>
          <p:cNvGrpSpPr/>
          <p:nvPr/>
        </p:nvGrpSpPr>
        <p:grpSpPr>
          <a:xfrm>
            <a:off x="1000287" y="6572368"/>
            <a:ext cx="2932505" cy="861486"/>
            <a:chOff x="608075" y="5220035"/>
            <a:chExt cx="2932505" cy="861486"/>
          </a:xfrm>
        </p:grpSpPr>
        <p:sp>
          <p:nvSpPr>
            <p:cNvPr id="10" name="テキスト ボックス 9">
              <a:extLst>
                <a:ext uri="{FF2B5EF4-FFF2-40B4-BE49-F238E27FC236}">
                  <a16:creationId xmlns:a16="http://schemas.microsoft.com/office/drawing/2014/main" id="{E382BE37-17D8-4E93-9CA5-3596A5B09BDA}"/>
                </a:ext>
              </a:extLst>
            </p:cNvPr>
            <p:cNvSpPr txBox="1"/>
            <p:nvPr/>
          </p:nvSpPr>
          <p:spPr>
            <a:xfrm>
              <a:off x="1240689" y="5259295"/>
              <a:ext cx="1781576" cy="707886"/>
            </a:xfrm>
            <a:prstGeom prst="rect">
              <a:avLst/>
            </a:prstGeom>
            <a:noFill/>
          </p:spPr>
          <p:txBody>
            <a:bodyPr wrap="square" rtlCol="0">
              <a:spAutoFit/>
            </a:bodyPr>
            <a:lstStyle/>
            <a:p>
              <a:r>
                <a:rPr kumimoji="1" lang="ja-JP" altLang="en-US" sz="4000" dirty="0">
                  <a:latin typeface="HGP創英角ｺﾞｼｯｸUB" panose="020B0900000000000000" pitchFamily="50" charset="-128"/>
                  <a:ea typeface="HGP創英角ｺﾞｼｯｸUB" panose="020B0900000000000000" pitchFamily="50" charset="-128"/>
                </a:rPr>
                <a:t>お願い</a:t>
              </a:r>
            </a:p>
          </p:txBody>
        </p:sp>
        <p:sp>
          <p:nvSpPr>
            <p:cNvPr id="11" name="スクロール: 横 10">
              <a:extLst>
                <a:ext uri="{FF2B5EF4-FFF2-40B4-BE49-F238E27FC236}">
                  <a16:creationId xmlns:a16="http://schemas.microsoft.com/office/drawing/2014/main" id="{AF879FB2-D4C6-48E8-A5C4-D2327E95D498}"/>
                </a:ext>
              </a:extLst>
            </p:cNvPr>
            <p:cNvSpPr/>
            <p:nvPr/>
          </p:nvSpPr>
          <p:spPr>
            <a:xfrm>
              <a:off x="608075" y="5220035"/>
              <a:ext cx="2932505" cy="861486"/>
            </a:xfrm>
            <a:prstGeom prst="horizontalScroll">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Rectangle 190">
            <a:extLst>
              <a:ext uri="{FF2B5EF4-FFF2-40B4-BE49-F238E27FC236}">
                <a16:creationId xmlns:a16="http://schemas.microsoft.com/office/drawing/2014/main" id="{01C6D92E-4532-4F5A-97E2-298168CD98D3}"/>
              </a:ext>
            </a:extLst>
          </p:cNvPr>
          <p:cNvSpPr>
            <a:spLocks noChangeArrowheads="1"/>
          </p:cNvSpPr>
          <p:nvPr/>
        </p:nvSpPr>
        <p:spPr bwMode="auto">
          <a:xfrm>
            <a:off x="4913725" y="6654852"/>
            <a:ext cx="2037875" cy="2707377"/>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endParaRPr lang="ja-JP" altLang="en-US"/>
          </a:p>
        </p:txBody>
      </p:sp>
      <p:sp>
        <p:nvSpPr>
          <p:cNvPr id="24" name="テキスト ボックス 23">
            <a:extLst>
              <a:ext uri="{FF2B5EF4-FFF2-40B4-BE49-F238E27FC236}">
                <a16:creationId xmlns:a16="http://schemas.microsoft.com/office/drawing/2014/main" id="{879A32F4-AEB9-4B37-A26B-282CBAF86117}"/>
              </a:ext>
            </a:extLst>
          </p:cNvPr>
          <p:cNvSpPr txBox="1"/>
          <p:nvPr/>
        </p:nvSpPr>
        <p:spPr>
          <a:xfrm>
            <a:off x="6375242" y="6683924"/>
            <a:ext cx="553998" cy="1571768"/>
          </a:xfrm>
          <a:prstGeom prst="rect">
            <a:avLst/>
          </a:prstGeom>
          <a:noFill/>
        </p:spPr>
        <p:txBody>
          <a:bodyPr vert="eaVert" wrap="square" rtlCol="0">
            <a:spAutoFit/>
          </a:bodyPr>
          <a:lstStyle/>
          <a:p>
            <a:pPr algn="dist"/>
            <a:r>
              <a:rPr kumimoji="1" lang="ja-JP" altLang="en-US" sz="1200" b="1" dirty="0"/>
              <a:t>春季火災予防運動</a:t>
            </a:r>
            <a:endParaRPr kumimoji="1" lang="en-US" altLang="ja-JP" sz="1200" b="1" dirty="0"/>
          </a:p>
          <a:p>
            <a:pPr algn="dist"/>
            <a:r>
              <a:rPr kumimoji="1" lang="ja-JP" altLang="en-US" sz="1200" b="1" dirty="0"/>
              <a:t>山火事予防運動</a:t>
            </a:r>
          </a:p>
        </p:txBody>
      </p:sp>
      <p:sp>
        <p:nvSpPr>
          <p:cNvPr id="26" name="テキスト ボックス 25">
            <a:extLst>
              <a:ext uri="{FF2B5EF4-FFF2-40B4-BE49-F238E27FC236}">
                <a16:creationId xmlns:a16="http://schemas.microsoft.com/office/drawing/2014/main" id="{132035E4-F676-4272-B83F-38FB37B6B647}"/>
              </a:ext>
            </a:extLst>
          </p:cNvPr>
          <p:cNvSpPr txBox="1"/>
          <p:nvPr/>
        </p:nvSpPr>
        <p:spPr>
          <a:xfrm>
            <a:off x="6421408" y="8376986"/>
            <a:ext cx="461665" cy="1170674"/>
          </a:xfrm>
          <a:prstGeom prst="rect">
            <a:avLst/>
          </a:prstGeom>
          <a:noFill/>
        </p:spPr>
        <p:txBody>
          <a:bodyPr vert="eaVert" wrap="square" rtlCol="0">
            <a:spAutoFit/>
          </a:bodyPr>
          <a:lstStyle/>
          <a:p>
            <a:r>
              <a:rPr kumimoji="1" lang="ja-JP" altLang="en-US" sz="900" dirty="0"/>
              <a:t>三月一日から</a:t>
            </a:r>
            <a:endParaRPr kumimoji="1" lang="en-US" altLang="ja-JP" sz="900" dirty="0"/>
          </a:p>
          <a:p>
            <a:r>
              <a:rPr kumimoji="1" lang="ja-JP" altLang="en-US" sz="900" dirty="0"/>
              <a:t>三月七日まで</a:t>
            </a:r>
          </a:p>
        </p:txBody>
      </p:sp>
      <p:sp>
        <p:nvSpPr>
          <p:cNvPr id="29" name="テキスト ボックス 28">
            <a:extLst>
              <a:ext uri="{FF2B5EF4-FFF2-40B4-BE49-F238E27FC236}">
                <a16:creationId xmlns:a16="http://schemas.microsoft.com/office/drawing/2014/main" id="{26CAAAE5-0B4F-4D49-ADA3-9DF7D40939A7}"/>
              </a:ext>
            </a:extLst>
          </p:cNvPr>
          <p:cNvSpPr txBox="1"/>
          <p:nvPr/>
        </p:nvSpPr>
        <p:spPr>
          <a:xfrm>
            <a:off x="5462369" y="6821520"/>
            <a:ext cx="1015663" cy="2407778"/>
          </a:xfrm>
          <a:prstGeom prst="rect">
            <a:avLst/>
          </a:prstGeom>
          <a:noFill/>
        </p:spPr>
        <p:txBody>
          <a:bodyPr vert="eaVert" wrap="square" rtlCol="0">
            <a:spAutoFit/>
          </a:bodyPr>
          <a:lstStyle/>
          <a:p>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急ぐ日も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足止め火を止め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準備よし</a:t>
            </a:r>
            <a:endParaRPr kumimoji="1" lang="ja-JP" altLang="en-US" dirty="0">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CFB9830F-CBB9-409E-9F41-E8908B2233F7}"/>
              </a:ext>
            </a:extLst>
          </p:cNvPr>
          <p:cNvSpPr txBox="1"/>
          <p:nvPr/>
        </p:nvSpPr>
        <p:spPr>
          <a:xfrm>
            <a:off x="5009051" y="7883418"/>
            <a:ext cx="492443" cy="1423021"/>
          </a:xfrm>
          <a:prstGeom prst="rect">
            <a:avLst/>
          </a:prstGeom>
          <a:noFill/>
        </p:spPr>
        <p:txBody>
          <a:bodyPr vert="eaVert" wrap="square" rtlCol="0">
            <a:spAutoFit/>
          </a:bodyPr>
          <a:lstStyle/>
          <a:p>
            <a:r>
              <a:rPr kumimoji="1" lang="ja-JP" altLang="en-US" sz="1000" dirty="0"/>
              <a:t>乙訓消防組合消防本部</a:t>
            </a:r>
            <a:endParaRPr kumimoji="1" lang="en-US" altLang="ja-JP" sz="1000" dirty="0"/>
          </a:p>
          <a:p>
            <a:r>
              <a:rPr kumimoji="1" lang="en-US" altLang="ja-JP" sz="1000" dirty="0"/>
              <a:t>※※</a:t>
            </a:r>
            <a:r>
              <a:rPr kumimoji="1" lang="ja-JP" altLang="en-US" sz="1000" dirty="0"/>
              <a:t>〇〇〇〇〇〇〇〇</a:t>
            </a:r>
            <a:endParaRPr kumimoji="1" lang="en-US" altLang="ja-JP" sz="1000" dirty="0"/>
          </a:p>
        </p:txBody>
      </p:sp>
      <p:sp>
        <p:nvSpPr>
          <p:cNvPr id="6" name="テキスト ボックス 5">
            <a:extLst>
              <a:ext uri="{FF2B5EF4-FFF2-40B4-BE49-F238E27FC236}">
                <a16:creationId xmlns:a16="http://schemas.microsoft.com/office/drawing/2014/main" id="{F46109E9-68F8-42FA-87A0-A5294A7D627D}"/>
              </a:ext>
            </a:extLst>
          </p:cNvPr>
          <p:cNvSpPr txBox="1"/>
          <p:nvPr/>
        </p:nvSpPr>
        <p:spPr>
          <a:xfrm>
            <a:off x="4540594" y="8288520"/>
            <a:ext cx="369332" cy="1432996"/>
          </a:xfrm>
          <a:prstGeom prst="rect">
            <a:avLst/>
          </a:prstGeom>
          <a:noFill/>
        </p:spPr>
        <p:txBody>
          <a:bodyPr vert="eaVert" wrap="square" rtlCol="0">
            <a:spAutoFit/>
          </a:bodyPr>
          <a:lstStyle/>
          <a:p>
            <a:r>
              <a:rPr lang="en-US" altLang="ja-JP" sz="1200" dirty="0"/>
              <a:t>【</a:t>
            </a:r>
            <a:r>
              <a:rPr lang="ja-JP" altLang="ja-JP" sz="1200" dirty="0"/>
              <a:t>立看板作成例</a:t>
            </a:r>
            <a:r>
              <a:rPr lang="en-US" altLang="ja-JP" sz="1200" dirty="0"/>
              <a:t>】</a:t>
            </a:r>
            <a:endParaRPr kumimoji="1" lang="ja-JP" altLang="en-US" sz="1200" dirty="0"/>
          </a:p>
        </p:txBody>
      </p:sp>
      <p:pic>
        <p:nvPicPr>
          <p:cNvPr id="9" name="図 8" descr="山火事怒るこころくん">
            <a:extLst>
              <a:ext uri="{FF2B5EF4-FFF2-40B4-BE49-F238E27FC236}">
                <a16:creationId xmlns:a16="http://schemas.microsoft.com/office/drawing/2014/main" id="{ACF07C76-C017-422F-819A-F0FCBB9B9BD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3126" y="230658"/>
            <a:ext cx="2831682" cy="2054116"/>
          </a:xfrm>
          <a:prstGeom prst="rect">
            <a:avLst/>
          </a:prstGeom>
          <a:noFill/>
          <a:ln>
            <a:noFill/>
          </a:ln>
        </p:spPr>
      </p:pic>
      <p:grpSp>
        <p:nvGrpSpPr>
          <p:cNvPr id="14" name="グループ化 13">
            <a:extLst>
              <a:ext uri="{FF2B5EF4-FFF2-40B4-BE49-F238E27FC236}">
                <a16:creationId xmlns:a16="http://schemas.microsoft.com/office/drawing/2014/main" id="{61F3E1F2-0841-4173-A1A2-2DF4715151F5}"/>
              </a:ext>
            </a:extLst>
          </p:cNvPr>
          <p:cNvGrpSpPr/>
          <p:nvPr/>
        </p:nvGrpSpPr>
        <p:grpSpPr>
          <a:xfrm>
            <a:off x="163072" y="2323208"/>
            <a:ext cx="7408251" cy="1771663"/>
            <a:chOff x="180739" y="3727056"/>
            <a:chExt cx="7408251" cy="1935731"/>
          </a:xfrm>
        </p:grpSpPr>
        <p:sp>
          <p:nvSpPr>
            <p:cNvPr id="31" name="四角形: 角を丸くする 30">
              <a:extLst>
                <a:ext uri="{FF2B5EF4-FFF2-40B4-BE49-F238E27FC236}">
                  <a16:creationId xmlns:a16="http://schemas.microsoft.com/office/drawing/2014/main" id="{3E95C49C-E1FB-4CE6-B80E-AD4A6E3B46AE}"/>
                </a:ext>
              </a:extLst>
            </p:cNvPr>
            <p:cNvSpPr/>
            <p:nvPr/>
          </p:nvSpPr>
          <p:spPr>
            <a:xfrm>
              <a:off x="180739" y="3727056"/>
              <a:ext cx="7198197" cy="1935731"/>
            </a:xfrm>
            <a:prstGeom prst="roundRect">
              <a:avLst>
                <a:gd name="adj" fmla="val 977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8" rtl="0" eaLnBrk="1" latinLnBrk="0" hangingPunct="1">
                <a:defRPr sz="1800" kern="1200">
                  <a:solidFill>
                    <a:schemeClr val="lt1"/>
                  </a:solidFill>
                  <a:latin typeface="+mn-lt"/>
                  <a:ea typeface="+mn-ea"/>
                  <a:cs typeface="+mn-cs"/>
                </a:defRPr>
              </a:lvl1pPr>
              <a:lvl2pPr marL="457128" algn="l" defTabSz="457128" rtl="0" eaLnBrk="1" latinLnBrk="0" hangingPunct="1">
                <a:defRPr sz="1800" kern="1200">
                  <a:solidFill>
                    <a:schemeClr val="lt1"/>
                  </a:solidFill>
                  <a:latin typeface="+mn-lt"/>
                  <a:ea typeface="+mn-ea"/>
                  <a:cs typeface="+mn-cs"/>
                </a:defRPr>
              </a:lvl2pPr>
              <a:lvl3pPr marL="914257" algn="l" defTabSz="457128" rtl="0" eaLnBrk="1" latinLnBrk="0" hangingPunct="1">
                <a:defRPr sz="1800" kern="1200">
                  <a:solidFill>
                    <a:schemeClr val="lt1"/>
                  </a:solidFill>
                  <a:latin typeface="+mn-lt"/>
                  <a:ea typeface="+mn-ea"/>
                  <a:cs typeface="+mn-cs"/>
                </a:defRPr>
              </a:lvl3pPr>
              <a:lvl4pPr marL="1371385" algn="l" defTabSz="457128" rtl="0" eaLnBrk="1" latinLnBrk="0" hangingPunct="1">
                <a:defRPr sz="1800" kern="1200">
                  <a:solidFill>
                    <a:schemeClr val="lt1"/>
                  </a:solidFill>
                  <a:latin typeface="+mn-lt"/>
                  <a:ea typeface="+mn-ea"/>
                  <a:cs typeface="+mn-cs"/>
                </a:defRPr>
              </a:lvl4pPr>
              <a:lvl5pPr marL="1828514" algn="l" defTabSz="457128" rtl="0" eaLnBrk="1" latinLnBrk="0" hangingPunct="1">
                <a:defRPr sz="1800" kern="1200">
                  <a:solidFill>
                    <a:schemeClr val="lt1"/>
                  </a:solidFill>
                  <a:latin typeface="+mn-lt"/>
                  <a:ea typeface="+mn-ea"/>
                  <a:cs typeface="+mn-cs"/>
                </a:defRPr>
              </a:lvl5pPr>
              <a:lvl6pPr marL="2285642" algn="l" defTabSz="457128" rtl="0" eaLnBrk="1" latinLnBrk="0" hangingPunct="1">
                <a:defRPr sz="1800" kern="1200">
                  <a:solidFill>
                    <a:schemeClr val="lt1"/>
                  </a:solidFill>
                  <a:latin typeface="+mn-lt"/>
                  <a:ea typeface="+mn-ea"/>
                  <a:cs typeface="+mn-cs"/>
                </a:defRPr>
              </a:lvl6pPr>
              <a:lvl7pPr marL="2742770" algn="l" defTabSz="457128" rtl="0" eaLnBrk="1" latinLnBrk="0" hangingPunct="1">
                <a:defRPr sz="1800" kern="1200">
                  <a:solidFill>
                    <a:schemeClr val="lt1"/>
                  </a:solidFill>
                  <a:latin typeface="+mn-lt"/>
                  <a:ea typeface="+mn-ea"/>
                  <a:cs typeface="+mn-cs"/>
                </a:defRPr>
              </a:lvl7pPr>
              <a:lvl8pPr marL="3199899" algn="l" defTabSz="457128" rtl="0" eaLnBrk="1" latinLnBrk="0" hangingPunct="1">
                <a:defRPr sz="1800" kern="1200">
                  <a:solidFill>
                    <a:schemeClr val="lt1"/>
                  </a:solidFill>
                  <a:latin typeface="+mn-lt"/>
                  <a:ea typeface="+mn-ea"/>
                  <a:cs typeface="+mn-cs"/>
                </a:defRPr>
              </a:lvl8pPr>
              <a:lvl9pPr marL="3657027" algn="l" defTabSz="457128"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2" name="テキスト ボックス 1">
              <a:extLst>
                <a:ext uri="{FF2B5EF4-FFF2-40B4-BE49-F238E27FC236}">
                  <a16:creationId xmlns:a16="http://schemas.microsoft.com/office/drawing/2014/main" id="{368BA11F-154A-4B2B-8C7F-4016EAB814EA}"/>
                </a:ext>
              </a:extLst>
            </p:cNvPr>
            <p:cNvSpPr txBox="1"/>
            <p:nvPr/>
          </p:nvSpPr>
          <p:spPr>
            <a:xfrm>
              <a:off x="390793" y="3996345"/>
              <a:ext cx="7198197" cy="1378744"/>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lang="ja-JP" altLang="ja-JP" sz="2000" b="1" dirty="0">
                  <a:latin typeface="BIZ UDPゴシック" panose="020B0400000000000000" pitchFamily="50" charset="-128"/>
                  <a:ea typeface="BIZ UDPゴシック" panose="020B0400000000000000" pitchFamily="50" charset="-128"/>
                </a:rPr>
                <a:t>１</a:t>
              </a:r>
              <a:r>
                <a:rPr lang="ja-JP" altLang="en-US" sz="2000" b="1" dirty="0">
                  <a:latin typeface="BIZ UDPゴシック" panose="020B0400000000000000" pitchFamily="50" charset="-128"/>
                  <a:ea typeface="BIZ UDPゴシック" panose="020B0400000000000000" pitchFamily="50" charset="-128"/>
                </a:rPr>
                <a:t>　たばこ</a:t>
              </a:r>
              <a:r>
                <a:rPr lang="ja-JP" altLang="ja-JP" sz="2000" b="1" dirty="0">
                  <a:latin typeface="BIZ UDPゴシック" panose="020B0400000000000000" pitchFamily="50" charset="-128"/>
                  <a:ea typeface="BIZ UDPゴシック" panose="020B0400000000000000" pitchFamily="50" charset="-128"/>
                </a:rPr>
                <a:t>の吸いが</a:t>
              </a:r>
              <a:r>
                <a:rPr lang="ja-JP" altLang="ja-JP" sz="2000" b="1" dirty="0" err="1">
                  <a:latin typeface="BIZ UDPゴシック" panose="020B0400000000000000" pitchFamily="50" charset="-128"/>
                  <a:ea typeface="BIZ UDPゴシック" panose="020B0400000000000000" pitchFamily="50" charset="-128"/>
                </a:rPr>
                <a:t>らは</a:t>
              </a:r>
              <a:r>
                <a:rPr lang="ja-JP" altLang="ja-JP" sz="2000" b="1" dirty="0">
                  <a:latin typeface="BIZ UDPゴシック" panose="020B0400000000000000" pitchFamily="50" charset="-128"/>
                  <a:ea typeface="BIZ UDPゴシック" panose="020B0400000000000000" pitchFamily="50" charset="-128"/>
                </a:rPr>
                <a:t>投げ捨てない。</a:t>
              </a:r>
              <a:endParaRPr lang="ja-JP" altLang="ja-JP" sz="2000" dirty="0">
                <a:latin typeface="BIZ UDPゴシック" panose="020B0400000000000000" pitchFamily="50" charset="-128"/>
                <a:ea typeface="BIZ UDPゴシック" panose="020B0400000000000000" pitchFamily="50" charset="-128"/>
              </a:endParaRPr>
            </a:p>
            <a:p>
              <a:r>
                <a:rPr lang="ja-JP" altLang="en-US" sz="2000" b="1" dirty="0">
                  <a:latin typeface="BIZ UDPゴシック" panose="020B0400000000000000" pitchFamily="50" charset="-128"/>
                  <a:ea typeface="BIZ UDPゴシック" panose="020B0400000000000000" pitchFamily="50" charset="-128"/>
                </a:rPr>
                <a:t>２　</a:t>
              </a:r>
              <a:r>
                <a:rPr lang="ja-JP" altLang="ja-JP" sz="2000" b="1" dirty="0">
                  <a:latin typeface="BIZ UDPゴシック" panose="020B0400000000000000" pitchFamily="50" charset="-128"/>
                  <a:ea typeface="BIZ UDPゴシック" panose="020B0400000000000000" pitchFamily="50" charset="-128"/>
                </a:rPr>
                <a:t>強風時や乾燥時には、たき火などを控える。</a:t>
              </a:r>
              <a:endParaRPr lang="ja-JP" altLang="ja-JP" sz="2000" dirty="0">
                <a:latin typeface="BIZ UDPゴシック" panose="020B0400000000000000" pitchFamily="50" charset="-128"/>
                <a:ea typeface="BIZ UDPゴシック" panose="020B0400000000000000" pitchFamily="50" charset="-128"/>
              </a:endParaRPr>
            </a:p>
            <a:p>
              <a:r>
                <a:rPr lang="ja-JP" altLang="en-US" sz="2000" b="1" dirty="0">
                  <a:latin typeface="BIZ UDPゴシック" panose="020B0400000000000000" pitchFamily="50" charset="-128"/>
                  <a:ea typeface="BIZ UDPゴシック" panose="020B0400000000000000" pitchFamily="50" charset="-128"/>
                </a:rPr>
                <a:t>３</a:t>
              </a:r>
              <a:r>
                <a:rPr lang="ja-JP" altLang="ja-JP" sz="2000" b="1" dirty="0">
                  <a:latin typeface="BIZ UDPゴシック" panose="020B0400000000000000" pitchFamily="50" charset="-128"/>
                  <a:ea typeface="BIZ UDPゴシック" panose="020B0400000000000000" pitchFamily="50" charset="-128"/>
                </a:rPr>
                <a:t>　たき火などの際には、水バケツ等の消火準備をする。</a:t>
              </a:r>
              <a:endParaRPr lang="en-US" altLang="ja-JP" sz="2000" b="1" dirty="0">
                <a:latin typeface="BIZ UDPゴシック" panose="020B0400000000000000" pitchFamily="50" charset="-128"/>
                <a:ea typeface="BIZ UDPゴシック" panose="020B0400000000000000" pitchFamily="50" charset="-128"/>
              </a:endParaRPr>
            </a:p>
            <a:p>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なお、たき火や火入れ等をするときは、管轄の消防署へ届け出てください。</a:t>
              </a:r>
              <a:endParaRPr lang="ja-JP" altLang="ja-JP" sz="1600" dirty="0">
                <a:latin typeface="BIZ UDPゴシック" panose="020B0400000000000000" pitchFamily="50" charset="-128"/>
                <a:ea typeface="BIZ UDPゴシック" panose="020B0400000000000000" pitchFamily="50" charset="-128"/>
              </a:endParaRPr>
            </a:p>
          </p:txBody>
        </p:sp>
      </p:grpSp>
      <p:sp>
        <p:nvSpPr>
          <p:cNvPr id="16" name="テキスト ボックス 3">
            <a:extLst>
              <a:ext uri="{FF2B5EF4-FFF2-40B4-BE49-F238E27FC236}">
                <a16:creationId xmlns:a16="http://schemas.microsoft.com/office/drawing/2014/main" id="{5C816C8C-71BE-4E48-A5AC-3085AE88FD9C}"/>
              </a:ext>
            </a:extLst>
          </p:cNvPr>
          <p:cNvSpPr txBox="1"/>
          <p:nvPr/>
        </p:nvSpPr>
        <p:spPr>
          <a:xfrm>
            <a:off x="3433683" y="556706"/>
            <a:ext cx="4224173" cy="1323439"/>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kumimoji="1" lang="ja-JP" altLang="en-US" sz="4000" dirty="0">
                <a:latin typeface="HGP創英角ｺﾞｼｯｸUB" panose="020B0900000000000000" pitchFamily="50" charset="-128"/>
                <a:ea typeface="HGP創英角ｺﾞｼｯｸUB" panose="020B0900000000000000" pitchFamily="50" charset="-128"/>
              </a:rPr>
              <a:t>山火事に</a:t>
            </a:r>
            <a:endParaRPr kumimoji="1" lang="en-US" altLang="ja-JP" sz="4000" dirty="0">
              <a:latin typeface="HGP創英角ｺﾞｼｯｸUB" panose="020B0900000000000000" pitchFamily="50" charset="-128"/>
              <a:ea typeface="HGP創英角ｺﾞｼｯｸUB" panose="020B0900000000000000" pitchFamily="50" charset="-128"/>
            </a:endParaRPr>
          </a:p>
          <a:p>
            <a:r>
              <a:rPr kumimoji="1" lang="ja-JP" altLang="en-US" sz="4000" dirty="0">
                <a:latin typeface="HGP創英角ｺﾞｼｯｸUB" panose="020B0900000000000000" pitchFamily="50" charset="-128"/>
                <a:ea typeface="HGP創英角ｺﾞｼｯｸUB" panose="020B0900000000000000" pitchFamily="50" charset="-128"/>
              </a:rPr>
              <a:t>注意しましょう！</a:t>
            </a:r>
          </a:p>
        </p:txBody>
      </p:sp>
      <p:cxnSp>
        <p:nvCxnSpPr>
          <p:cNvPr id="17" name="直線コネクタ 16">
            <a:extLst>
              <a:ext uri="{FF2B5EF4-FFF2-40B4-BE49-F238E27FC236}">
                <a16:creationId xmlns:a16="http://schemas.microsoft.com/office/drawing/2014/main" id="{0AA259BB-238D-47C2-AEC9-D41C931C58E1}"/>
              </a:ext>
            </a:extLst>
          </p:cNvPr>
          <p:cNvCxnSpPr>
            <a:cxnSpLocks/>
          </p:cNvCxnSpPr>
          <p:nvPr/>
        </p:nvCxnSpPr>
        <p:spPr>
          <a:xfrm>
            <a:off x="13427" y="6440692"/>
            <a:ext cx="7559675" cy="0"/>
          </a:xfrm>
          <a:prstGeom prst="line">
            <a:avLst/>
          </a:prstGeom>
          <a:ln w="3810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テキスト ボックス 53">
            <a:extLst>
              <a:ext uri="{FF2B5EF4-FFF2-40B4-BE49-F238E27FC236}">
                <a16:creationId xmlns:a16="http://schemas.microsoft.com/office/drawing/2014/main" id="{2B54F998-1FE7-41EB-A4ED-29EAE38D2942}"/>
              </a:ext>
            </a:extLst>
          </p:cNvPr>
          <p:cNvSpPr txBox="1"/>
          <p:nvPr/>
        </p:nvSpPr>
        <p:spPr>
          <a:xfrm>
            <a:off x="163072" y="4348544"/>
            <a:ext cx="7328109" cy="707886"/>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kumimoji="1" lang="ja-JP" altLang="en-US" sz="4000" dirty="0">
                <a:ln w="3175">
                  <a:noFill/>
                </a:ln>
                <a:effectLst>
                  <a:outerShdw blurRad="60007" dist="200025" dir="15000000" sy="30000" kx="-1800000" algn="bl" rotWithShape="0">
                    <a:prstClr val="black">
                      <a:alpha val="32000"/>
                    </a:prstClr>
                  </a:outerShdw>
                </a:effectLst>
                <a:latin typeface="HG創英角ｺﾞｼｯｸUB" panose="020B0909000000000000" pitchFamily="49" charset="-128"/>
                <a:ea typeface="HG創英角ｺﾞｼｯｸUB" panose="020B0909000000000000" pitchFamily="49" charset="-128"/>
              </a:rPr>
              <a:t>リチウムイオン電池</a:t>
            </a:r>
            <a:r>
              <a:rPr kumimoji="1" lang="ja-JP" altLang="en-US" sz="2200" dirty="0">
                <a:ln w="3175">
                  <a:noFill/>
                </a:ln>
                <a:effectLst>
                  <a:outerShdw blurRad="60007" dist="200025" dir="15000000" sy="30000" kx="-1800000" algn="bl" rotWithShape="0">
                    <a:prstClr val="black">
                      <a:alpha val="32000"/>
                    </a:prstClr>
                  </a:outerShdw>
                </a:effectLst>
                <a:latin typeface="HG創英角ｺﾞｼｯｸUB" panose="020B0909000000000000" pitchFamily="49" charset="-128"/>
                <a:ea typeface="HG創英角ｺﾞｼｯｸUB" panose="020B0909000000000000" pitchFamily="49" charset="-128"/>
              </a:rPr>
              <a:t>による火災に注意！</a:t>
            </a:r>
          </a:p>
        </p:txBody>
      </p:sp>
      <p:grpSp>
        <p:nvGrpSpPr>
          <p:cNvPr id="20" name="グループ化 19">
            <a:extLst>
              <a:ext uri="{FF2B5EF4-FFF2-40B4-BE49-F238E27FC236}">
                <a16:creationId xmlns:a16="http://schemas.microsoft.com/office/drawing/2014/main" id="{1851DC51-1487-46C7-BE02-3E4988FE3F13}"/>
              </a:ext>
            </a:extLst>
          </p:cNvPr>
          <p:cNvGrpSpPr/>
          <p:nvPr/>
        </p:nvGrpSpPr>
        <p:grpSpPr>
          <a:xfrm>
            <a:off x="398126" y="5030948"/>
            <a:ext cx="6858000" cy="1293632"/>
            <a:chOff x="317264" y="6361709"/>
            <a:chExt cx="6858000" cy="1293632"/>
          </a:xfrm>
        </p:grpSpPr>
        <p:sp>
          <p:nvSpPr>
            <p:cNvPr id="22" name="正方形/長方形 21">
              <a:extLst>
                <a:ext uri="{FF2B5EF4-FFF2-40B4-BE49-F238E27FC236}">
                  <a16:creationId xmlns:a16="http://schemas.microsoft.com/office/drawing/2014/main" id="{1549735D-5A8D-48B6-B84B-A72A73CB6E28}"/>
                </a:ext>
              </a:extLst>
            </p:cNvPr>
            <p:cNvSpPr/>
            <p:nvPr/>
          </p:nvSpPr>
          <p:spPr>
            <a:xfrm>
              <a:off x="317264" y="6361709"/>
              <a:ext cx="6858000" cy="1293632"/>
            </a:xfrm>
            <a:prstGeom prst="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defPPr>
                <a:defRPr lang="en-US"/>
              </a:defPPr>
              <a:lvl1pPr marL="0" algn="l" defTabSz="457128" rtl="0" eaLnBrk="1" latinLnBrk="0" hangingPunct="1">
                <a:defRPr sz="1800" kern="1200">
                  <a:solidFill>
                    <a:schemeClr val="lt1"/>
                  </a:solidFill>
                  <a:latin typeface="+mn-lt"/>
                  <a:ea typeface="+mn-ea"/>
                  <a:cs typeface="+mn-cs"/>
                </a:defRPr>
              </a:lvl1pPr>
              <a:lvl2pPr marL="457128" algn="l" defTabSz="457128" rtl="0" eaLnBrk="1" latinLnBrk="0" hangingPunct="1">
                <a:defRPr sz="1800" kern="1200">
                  <a:solidFill>
                    <a:schemeClr val="lt1"/>
                  </a:solidFill>
                  <a:latin typeface="+mn-lt"/>
                  <a:ea typeface="+mn-ea"/>
                  <a:cs typeface="+mn-cs"/>
                </a:defRPr>
              </a:lvl2pPr>
              <a:lvl3pPr marL="914257" algn="l" defTabSz="457128" rtl="0" eaLnBrk="1" latinLnBrk="0" hangingPunct="1">
                <a:defRPr sz="1800" kern="1200">
                  <a:solidFill>
                    <a:schemeClr val="lt1"/>
                  </a:solidFill>
                  <a:latin typeface="+mn-lt"/>
                  <a:ea typeface="+mn-ea"/>
                  <a:cs typeface="+mn-cs"/>
                </a:defRPr>
              </a:lvl3pPr>
              <a:lvl4pPr marL="1371385" algn="l" defTabSz="457128" rtl="0" eaLnBrk="1" latinLnBrk="0" hangingPunct="1">
                <a:defRPr sz="1800" kern="1200">
                  <a:solidFill>
                    <a:schemeClr val="lt1"/>
                  </a:solidFill>
                  <a:latin typeface="+mn-lt"/>
                  <a:ea typeface="+mn-ea"/>
                  <a:cs typeface="+mn-cs"/>
                </a:defRPr>
              </a:lvl4pPr>
              <a:lvl5pPr marL="1828514" algn="l" defTabSz="457128" rtl="0" eaLnBrk="1" latinLnBrk="0" hangingPunct="1">
                <a:defRPr sz="1800" kern="1200">
                  <a:solidFill>
                    <a:schemeClr val="lt1"/>
                  </a:solidFill>
                  <a:latin typeface="+mn-lt"/>
                  <a:ea typeface="+mn-ea"/>
                  <a:cs typeface="+mn-cs"/>
                </a:defRPr>
              </a:lvl5pPr>
              <a:lvl6pPr marL="2285642" algn="l" defTabSz="457128" rtl="0" eaLnBrk="1" latinLnBrk="0" hangingPunct="1">
                <a:defRPr sz="1800" kern="1200">
                  <a:solidFill>
                    <a:schemeClr val="lt1"/>
                  </a:solidFill>
                  <a:latin typeface="+mn-lt"/>
                  <a:ea typeface="+mn-ea"/>
                  <a:cs typeface="+mn-cs"/>
                </a:defRPr>
              </a:lvl6pPr>
              <a:lvl7pPr marL="2742770" algn="l" defTabSz="457128" rtl="0" eaLnBrk="1" latinLnBrk="0" hangingPunct="1">
                <a:defRPr sz="1800" kern="1200">
                  <a:solidFill>
                    <a:schemeClr val="lt1"/>
                  </a:solidFill>
                  <a:latin typeface="+mn-lt"/>
                  <a:ea typeface="+mn-ea"/>
                  <a:cs typeface="+mn-cs"/>
                </a:defRPr>
              </a:lvl7pPr>
              <a:lvl8pPr marL="3199899" algn="l" defTabSz="457128" rtl="0" eaLnBrk="1" latinLnBrk="0" hangingPunct="1">
                <a:defRPr sz="1800" kern="1200">
                  <a:solidFill>
                    <a:schemeClr val="lt1"/>
                  </a:solidFill>
                  <a:latin typeface="+mn-lt"/>
                  <a:ea typeface="+mn-ea"/>
                  <a:cs typeface="+mn-cs"/>
                </a:defRPr>
              </a:lvl8pPr>
              <a:lvl9pPr marL="3657027" algn="l" defTabSz="457128"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3" name="テキスト ボックス 59">
              <a:extLst>
                <a:ext uri="{FF2B5EF4-FFF2-40B4-BE49-F238E27FC236}">
                  <a16:creationId xmlns:a16="http://schemas.microsoft.com/office/drawing/2014/main" id="{A59781C3-B08B-4D84-AAD7-CD6D6F496C5C}"/>
                </a:ext>
              </a:extLst>
            </p:cNvPr>
            <p:cNvSpPr txBox="1"/>
            <p:nvPr/>
          </p:nvSpPr>
          <p:spPr>
            <a:xfrm>
              <a:off x="1160176" y="6597477"/>
              <a:ext cx="5964718" cy="954107"/>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kumimoji="1" lang="ja-JP" altLang="en-US" sz="1400" b="1" dirty="0">
                  <a:latin typeface="+mn-ea"/>
                </a:rPr>
                <a:t>　充電して使用できるリチウムイオン電池はスマートフォンやパソコン、モバイルバッテリーなど、幅広い製品に使用されています。</a:t>
              </a:r>
              <a:endParaRPr kumimoji="1" lang="en-US" altLang="ja-JP" sz="1400" b="1" dirty="0">
                <a:latin typeface="+mn-ea"/>
              </a:endParaRPr>
            </a:p>
            <a:p>
              <a:r>
                <a:rPr kumimoji="1" lang="ja-JP" altLang="en-US" sz="1400" b="1" dirty="0">
                  <a:latin typeface="+mn-ea"/>
                </a:rPr>
                <a:t>　こういった製品は現代の生活には欠かせないものではありますが、取り扱い方法や廃棄方法を一歩間違えると、火災に繋がることがあります。</a:t>
              </a:r>
              <a:endParaRPr kumimoji="1" lang="en-US" altLang="ja-JP" sz="1400" b="1" dirty="0">
                <a:latin typeface="+mn-ea"/>
              </a:endParaRPr>
            </a:p>
          </p:txBody>
        </p:sp>
        <p:grpSp>
          <p:nvGrpSpPr>
            <p:cNvPr id="25" name="グループ化 24">
              <a:extLst>
                <a:ext uri="{FF2B5EF4-FFF2-40B4-BE49-F238E27FC236}">
                  <a16:creationId xmlns:a16="http://schemas.microsoft.com/office/drawing/2014/main" id="{18D59FA8-74A0-4D1E-BF27-90860B5DEA5F}"/>
                </a:ext>
              </a:extLst>
            </p:cNvPr>
            <p:cNvGrpSpPr/>
            <p:nvPr/>
          </p:nvGrpSpPr>
          <p:grpSpPr>
            <a:xfrm>
              <a:off x="409920" y="6449182"/>
              <a:ext cx="828453" cy="1100977"/>
              <a:chOff x="-1478667" y="3902504"/>
              <a:chExt cx="828453" cy="1100977"/>
            </a:xfrm>
          </p:grpSpPr>
          <p:pic>
            <p:nvPicPr>
              <p:cNvPr id="27" name="図 26">
                <a:extLst>
                  <a:ext uri="{FF2B5EF4-FFF2-40B4-BE49-F238E27FC236}">
                    <a16:creationId xmlns:a16="http://schemas.microsoft.com/office/drawing/2014/main" id="{96E79FBB-5923-4CC2-A414-0BD2C66130A8}"/>
                  </a:ext>
                </a:extLst>
              </p:cNvPr>
              <p:cNvPicPr>
                <a:picLocks noChangeAspect="1"/>
              </p:cNvPicPr>
              <p:nvPr/>
            </p:nvPicPr>
            <p:blipFill>
              <a:blip r:embed="rId3">
                <a:extLst>
                  <a:ext uri="{BEBA8EAE-BF5A-486C-A8C5-ECC9F3942E4B}">
                    <a14:imgProps xmlns:a14="http://schemas.microsoft.com/office/drawing/2010/main">
                      <a14:imgLayer r:embed="rId4">
                        <a14:imgEffect>
                          <a14:saturation sat="102000"/>
                        </a14:imgEffect>
                      </a14:imgLayer>
                    </a14:imgProps>
                  </a:ext>
                </a:extLst>
              </a:blip>
              <a:stretch>
                <a:fillRect/>
              </a:stretch>
            </p:blipFill>
            <p:spPr>
              <a:xfrm flipH="1">
                <a:off x="-1478667" y="3902504"/>
                <a:ext cx="828453" cy="840946"/>
              </a:xfrm>
              <a:prstGeom prst="rect">
                <a:avLst/>
              </a:prstGeom>
              <a:noFill/>
            </p:spPr>
          </p:pic>
          <p:sp>
            <p:nvSpPr>
              <p:cNvPr id="28" name="テキスト ボックス 62">
                <a:extLst>
                  <a:ext uri="{FF2B5EF4-FFF2-40B4-BE49-F238E27FC236}">
                    <a16:creationId xmlns:a16="http://schemas.microsoft.com/office/drawing/2014/main" id="{BD4DDC9C-ADE3-4F55-8FE4-CF74804A9632}"/>
                  </a:ext>
                </a:extLst>
              </p:cNvPr>
              <p:cNvSpPr txBox="1"/>
              <p:nvPr/>
            </p:nvSpPr>
            <p:spPr>
              <a:xfrm>
                <a:off x="-1380958" y="4634149"/>
                <a:ext cx="667109" cy="369332"/>
              </a:xfrm>
              <a:prstGeom prst="rect">
                <a:avLst/>
              </a:prstGeom>
              <a:noFill/>
            </p:spPr>
            <p:txBody>
              <a:bodyPr wrap="square" rtlCol="0">
                <a:spAutoFit/>
              </a:bodyPr>
              <a:lstStyle>
                <a:defPPr>
                  <a:defRPr lang="en-US"/>
                </a:defPPr>
                <a:lvl1pPr marL="0" algn="l" defTabSz="457128" rtl="0" eaLnBrk="1" latinLnBrk="0" hangingPunct="1">
                  <a:defRPr sz="1800" kern="1200">
                    <a:solidFill>
                      <a:schemeClr val="tx1"/>
                    </a:solidFill>
                    <a:latin typeface="+mn-lt"/>
                    <a:ea typeface="+mn-ea"/>
                    <a:cs typeface="+mn-cs"/>
                  </a:defRPr>
                </a:lvl1pPr>
                <a:lvl2pPr marL="457128" algn="l" defTabSz="457128" rtl="0" eaLnBrk="1" latinLnBrk="0" hangingPunct="1">
                  <a:defRPr sz="1800" kern="1200">
                    <a:solidFill>
                      <a:schemeClr val="tx1"/>
                    </a:solidFill>
                    <a:latin typeface="+mn-lt"/>
                    <a:ea typeface="+mn-ea"/>
                    <a:cs typeface="+mn-cs"/>
                  </a:defRPr>
                </a:lvl2pPr>
                <a:lvl3pPr marL="914257" algn="l" defTabSz="457128" rtl="0" eaLnBrk="1" latinLnBrk="0" hangingPunct="1">
                  <a:defRPr sz="1800" kern="1200">
                    <a:solidFill>
                      <a:schemeClr val="tx1"/>
                    </a:solidFill>
                    <a:latin typeface="+mn-lt"/>
                    <a:ea typeface="+mn-ea"/>
                    <a:cs typeface="+mn-cs"/>
                  </a:defRPr>
                </a:lvl3pPr>
                <a:lvl4pPr marL="1371385" algn="l" defTabSz="457128" rtl="0" eaLnBrk="1" latinLnBrk="0" hangingPunct="1">
                  <a:defRPr sz="1800" kern="1200">
                    <a:solidFill>
                      <a:schemeClr val="tx1"/>
                    </a:solidFill>
                    <a:latin typeface="+mn-lt"/>
                    <a:ea typeface="+mn-ea"/>
                    <a:cs typeface="+mn-cs"/>
                  </a:defRPr>
                </a:lvl4pPr>
                <a:lvl5pPr marL="1828514" algn="l" defTabSz="457128" rtl="0" eaLnBrk="1" latinLnBrk="0" hangingPunct="1">
                  <a:defRPr sz="1800" kern="1200">
                    <a:solidFill>
                      <a:schemeClr val="tx1"/>
                    </a:solidFill>
                    <a:latin typeface="+mn-lt"/>
                    <a:ea typeface="+mn-ea"/>
                    <a:cs typeface="+mn-cs"/>
                  </a:defRPr>
                </a:lvl5pPr>
                <a:lvl6pPr marL="2285642" algn="l" defTabSz="457128" rtl="0" eaLnBrk="1" latinLnBrk="0" hangingPunct="1">
                  <a:defRPr sz="1800" kern="1200">
                    <a:solidFill>
                      <a:schemeClr val="tx1"/>
                    </a:solidFill>
                    <a:latin typeface="+mn-lt"/>
                    <a:ea typeface="+mn-ea"/>
                    <a:cs typeface="+mn-cs"/>
                  </a:defRPr>
                </a:lvl6pPr>
                <a:lvl7pPr marL="2742770" algn="l" defTabSz="457128" rtl="0" eaLnBrk="1" latinLnBrk="0" hangingPunct="1">
                  <a:defRPr sz="1800" kern="1200">
                    <a:solidFill>
                      <a:schemeClr val="tx1"/>
                    </a:solidFill>
                    <a:latin typeface="+mn-lt"/>
                    <a:ea typeface="+mn-ea"/>
                    <a:cs typeface="+mn-cs"/>
                  </a:defRPr>
                </a:lvl7pPr>
                <a:lvl8pPr marL="3199899" algn="l" defTabSz="457128" rtl="0" eaLnBrk="1" latinLnBrk="0" hangingPunct="1">
                  <a:defRPr sz="1800" kern="1200">
                    <a:solidFill>
                      <a:schemeClr val="tx1"/>
                    </a:solidFill>
                    <a:latin typeface="+mn-lt"/>
                    <a:ea typeface="+mn-ea"/>
                    <a:cs typeface="+mn-cs"/>
                  </a:defRPr>
                </a:lvl8pPr>
                <a:lvl9pPr marL="3657027" algn="l" defTabSz="457128" rtl="0" eaLnBrk="1" latinLnBrk="0" hangingPunct="1">
                  <a:defRPr sz="1800" kern="1200">
                    <a:solidFill>
                      <a:schemeClr val="tx1"/>
                    </a:solidFill>
                    <a:latin typeface="+mn-lt"/>
                    <a:ea typeface="+mn-ea"/>
                    <a:cs typeface="+mn-cs"/>
                  </a:defRPr>
                </a:lvl9pPr>
              </a:lstStyle>
              <a:p>
                <a:r>
                  <a:rPr kumimoji="1" lang="ja-JP" altLang="en-US" dirty="0">
                    <a:latin typeface="HG創英角ｺﾞｼｯｸUB" panose="020B0909000000000000" pitchFamily="49" charset="-128"/>
                    <a:ea typeface="HG創英角ｺﾞｼｯｸUB" panose="020B0909000000000000" pitchFamily="49" charset="-128"/>
                  </a:rPr>
                  <a:t>注意</a:t>
                </a:r>
              </a:p>
            </p:txBody>
          </p:sp>
        </p:grpSp>
      </p:grpSp>
      <p:cxnSp>
        <p:nvCxnSpPr>
          <p:cNvPr id="21" name="直線コネクタ 20">
            <a:extLst>
              <a:ext uri="{FF2B5EF4-FFF2-40B4-BE49-F238E27FC236}">
                <a16:creationId xmlns:a16="http://schemas.microsoft.com/office/drawing/2014/main" id="{09876EE3-FE7A-CC0A-C577-188466B19B2B}"/>
              </a:ext>
            </a:extLst>
          </p:cNvPr>
          <p:cNvCxnSpPr>
            <a:cxnSpLocks/>
          </p:cNvCxnSpPr>
          <p:nvPr/>
        </p:nvCxnSpPr>
        <p:spPr>
          <a:xfrm>
            <a:off x="11648" y="4261460"/>
            <a:ext cx="7559675" cy="0"/>
          </a:xfrm>
          <a:prstGeom prst="line">
            <a:avLst/>
          </a:prstGeom>
          <a:ln w="3810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62491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2091</TotalTime>
  <Words>476</Words>
  <Application>Microsoft Office PowerPoint</Application>
  <PresentationFormat>ユーザー設定</PresentationFormat>
  <Paragraphs>54</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HGP創英角ｺﾞｼｯｸUB</vt:lpstr>
      <vt:lpstr>HG創英角ｺﾞｼｯｸUB</vt:lpstr>
      <vt:lpstr>ＭＳ 明朝</vt:lpstr>
      <vt:lpstr>Arial</vt:lpstr>
      <vt:lpstr>Bodoni MT Black</vt:lpstr>
      <vt:lpstr>Calibri</vt:lpstr>
      <vt:lpstr>Calibri Light</vt:lpstr>
      <vt:lpstr>Cooper Black</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山内　慎也</dc:creator>
  <cp:lastModifiedBy>山田  祐也</cp:lastModifiedBy>
  <cp:revision>166</cp:revision>
  <cp:lastPrinted>2024-05-28T01:48:43Z</cp:lastPrinted>
  <dcterms:created xsi:type="dcterms:W3CDTF">2022-09-11T21:49:54Z</dcterms:created>
  <dcterms:modified xsi:type="dcterms:W3CDTF">2026-02-05T02:07:22Z</dcterms:modified>
</cp:coreProperties>
</file>