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735763" cy="9866313"/>
  <p:defaultTextStyle>
    <a:defPPr>
      <a:defRPr lang="en-US"/>
    </a:defPPr>
    <a:lvl1pPr marL="0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5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2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70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99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27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4EF8C47-172F-49C7-A1DE-307AEAFE4628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B5B"/>
    <a:srgbClr val="00FA71"/>
    <a:srgbClr val="FFD653"/>
    <a:srgbClr val="2F528F"/>
    <a:srgbClr val="F75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7" y="1749799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1" y="5615681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53" indent="0" algn="ctr">
              <a:buNone/>
              <a:defRPr sz="1653"/>
            </a:lvl2pPr>
            <a:lvl3pPr marL="755905" indent="0" algn="ctr">
              <a:buNone/>
              <a:defRPr sz="1488"/>
            </a:lvl3pPr>
            <a:lvl4pPr marL="1133858" indent="0" algn="ctr">
              <a:buNone/>
              <a:defRPr sz="1323"/>
            </a:lvl4pPr>
            <a:lvl5pPr marL="1511811" indent="0" algn="ctr">
              <a:buNone/>
              <a:defRPr sz="1323"/>
            </a:lvl5pPr>
            <a:lvl6pPr marL="1889764" indent="0" algn="ctr">
              <a:buNone/>
              <a:defRPr sz="1323"/>
            </a:lvl6pPr>
            <a:lvl7pPr marL="2267716" indent="0" algn="ctr">
              <a:buNone/>
              <a:defRPr sz="1323"/>
            </a:lvl7pPr>
            <a:lvl8pPr marL="2645669" indent="0" algn="ctr">
              <a:buNone/>
              <a:defRPr sz="1323"/>
            </a:lvl8pPr>
            <a:lvl9pPr marL="3023622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93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49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6" y="569244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4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83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34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2665533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2" y="7155106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5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0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8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76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7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6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62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85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3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3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06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620982"/>
            <a:ext cx="3198096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53" indent="0">
              <a:buNone/>
              <a:defRPr sz="1653" b="1"/>
            </a:lvl2pPr>
            <a:lvl3pPr marL="755905" indent="0">
              <a:buNone/>
              <a:defRPr sz="1488" b="1"/>
            </a:lvl3pPr>
            <a:lvl4pPr marL="1133858" indent="0">
              <a:buNone/>
              <a:defRPr sz="1323" b="1"/>
            </a:lvl4pPr>
            <a:lvl5pPr marL="1511811" indent="0">
              <a:buNone/>
              <a:defRPr sz="1323" b="1"/>
            </a:lvl5pPr>
            <a:lvl6pPr marL="1889764" indent="0">
              <a:buNone/>
              <a:defRPr sz="1323" b="1"/>
            </a:lvl6pPr>
            <a:lvl7pPr marL="2267716" indent="0">
              <a:buNone/>
              <a:defRPr sz="1323" b="1"/>
            </a:lvl7pPr>
            <a:lvl8pPr marL="2645669" indent="0">
              <a:buNone/>
              <a:defRPr sz="1323" b="1"/>
            </a:lvl8pPr>
            <a:lvl9pPr marL="3023622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905484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8" y="2620982"/>
            <a:ext cx="3213847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53" indent="0">
              <a:buNone/>
              <a:defRPr sz="1653" b="1"/>
            </a:lvl2pPr>
            <a:lvl3pPr marL="755905" indent="0">
              <a:buNone/>
              <a:defRPr sz="1488" b="1"/>
            </a:lvl3pPr>
            <a:lvl4pPr marL="1133858" indent="0">
              <a:buNone/>
              <a:defRPr sz="1323" b="1"/>
            </a:lvl4pPr>
            <a:lvl5pPr marL="1511811" indent="0">
              <a:buNone/>
              <a:defRPr sz="1323" b="1"/>
            </a:lvl5pPr>
            <a:lvl6pPr marL="1889764" indent="0">
              <a:buNone/>
              <a:defRPr sz="1323" b="1"/>
            </a:lvl6pPr>
            <a:lvl7pPr marL="2267716" indent="0">
              <a:buNone/>
              <a:defRPr sz="1323" b="1"/>
            </a:lvl7pPr>
            <a:lvl8pPr marL="2645669" indent="0">
              <a:buNone/>
              <a:defRPr sz="1323" b="1"/>
            </a:lvl8pPr>
            <a:lvl9pPr marL="3023622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8" y="3905484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76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07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3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50" y="1539429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53" indent="0">
              <a:buNone/>
              <a:defRPr sz="1157"/>
            </a:lvl2pPr>
            <a:lvl3pPr marL="755905" indent="0">
              <a:buNone/>
              <a:defRPr sz="992"/>
            </a:lvl3pPr>
            <a:lvl4pPr marL="1133858" indent="0">
              <a:buNone/>
              <a:defRPr sz="827"/>
            </a:lvl4pPr>
            <a:lvl5pPr marL="1511811" indent="0">
              <a:buNone/>
              <a:defRPr sz="827"/>
            </a:lvl5pPr>
            <a:lvl6pPr marL="1889764" indent="0">
              <a:buNone/>
              <a:defRPr sz="827"/>
            </a:lvl6pPr>
            <a:lvl7pPr marL="2267716" indent="0">
              <a:buNone/>
              <a:defRPr sz="827"/>
            </a:lvl7pPr>
            <a:lvl8pPr marL="2645669" indent="0">
              <a:buNone/>
              <a:defRPr sz="827"/>
            </a:lvl8pPr>
            <a:lvl9pPr marL="3023622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30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50" y="1539429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53" indent="0">
              <a:buNone/>
              <a:defRPr sz="2315"/>
            </a:lvl2pPr>
            <a:lvl3pPr marL="755905" indent="0">
              <a:buNone/>
              <a:defRPr sz="1984"/>
            </a:lvl3pPr>
            <a:lvl4pPr marL="1133858" indent="0">
              <a:buNone/>
              <a:defRPr sz="1653"/>
            </a:lvl4pPr>
            <a:lvl5pPr marL="1511811" indent="0">
              <a:buNone/>
              <a:defRPr sz="1653"/>
            </a:lvl5pPr>
            <a:lvl6pPr marL="1889764" indent="0">
              <a:buNone/>
              <a:defRPr sz="1653"/>
            </a:lvl6pPr>
            <a:lvl7pPr marL="2267716" indent="0">
              <a:buNone/>
              <a:defRPr sz="1653"/>
            </a:lvl7pPr>
            <a:lvl8pPr marL="2645669" indent="0">
              <a:buNone/>
              <a:defRPr sz="1653"/>
            </a:lvl8pPr>
            <a:lvl9pPr marL="3023622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53" indent="0">
              <a:buNone/>
              <a:defRPr sz="1157"/>
            </a:lvl2pPr>
            <a:lvl3pPr marL="755905" indent="0">
              <a:buNone/>
              <a:defRPr sz="992"/>
            </a:lvl3pPr>
            <a:lvl4pPr marL="1133858" indent="0">
              <a:buNone/>
              <a:defRPr sz="827"/>
            </a:lvl4pPr>
            <a:lvl5pPr marL="1511811" indent="0">
              <a:buNone/>
              <a:defRPr sz="827"/>
            </a:lvl5pPr>
            <a:lvl6pPr marL="1889764" indent="0">
              <a:buNone/>
              <a:defRPr sz="827"/>
            </a:lvl6pPr>
            <a:lvl7pPr marL="2267716" indent="0">
              <a:buNone/>
              <a:defRPr sz="827"/>
            </a:lvl7pPr>
            <a:lvl8pPr marL="2645669" indent="0">
              <a:buNone/>
              <a:defRPr sz="827"/>
            </a:lvl8pPr>
            <a:lvl9pPr marL="3023622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37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3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3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2D3A-3FAB-4268-A55B-A6F562669193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6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05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77" indent="-188977" algn="l" defTabSz="75590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29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881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34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788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740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692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5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599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53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05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858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11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4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716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669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622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FDEFD8-7FF5-4071-A062-96541C0BE60D}"/>
              </a:ext>
            </a:extLst>
          </p:cNvPr>
          <p:cNvSpPr txBox="1"/>
          <p:nvPr/>
        </p:nvSpPr>
        <p:spPr>
          <a:xfrm>
            <a:off x="1430390" y="165212"/>
            <a:ext cx="48473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000" dirty="0">
                <a:ln w="12700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春季火災予防運動</a:t>
            </a:r>
          </a:p>
        </p:txBody>
      </p:sp>
      <p:grpSp>
        <p:nvGrpSpPr>
          <p:cNvPr id="10" name="グループ化 9" hidden="1">
            <a:extLst>
              <a:ext uri="{FF2B5EF4-FFF2-40B4-BE49-F238E27FC236}">
                <a16:creationId xmlns:a16="http://schemas.microsoft.com/office/drawing/2014/main" id="{13AD174F-6C6C-4BC4-A42A-47552C8164E7}"/>
              </a:ext>
            </a:extLst>
          </p:cNvPr>
          <p:cNvGrpSpPr/>
          <p:nvPr/>
        </p:nvGrpSpPr>
        <p:grpSpPr>
          <a:xfrm>
            <a:off x="235983" y="2167138"/>
            <a:ext cx="1993329" cy="492443"/>
            <a:chOff x="4004607" y="3314339"/>
            <a:chExt cx="1993329" cy="492443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78B3687-89C0-46BF-B483-9F262742E88D}"/>
                </a:ext>
              </a:extLst>
            </p:cNvPr>
            <p:cNvSpPr txBox="1"/>
            <p:nvPr/>
          </p:nvSpPr>
          <p:spPr>
            <a:xfrm>
              <a:off x="4004607" y="3345117"/>
              <a:ext cx="15552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Safe</a:t>
              </a:r>
              <a:r>
                <a:rPr kumimoji="1" lang="ja-JP" altLang="en-US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Life</a:t>
              </a:r>
              <a:endParaRPr kumimoji="1" lang="ja-JP" altLang="en-US" sz="2800" dirty="0">
                <a:ln w="19050">
                  <a:noFill/>
                </a:ln>
                <a:latin typeface="Cooper Black" panose="0208090404030B020404" pitchFamily="18" charset="0"/>
                <a:ea typeface="BIZ UDP明朝 Medium" panose="02020500000000000000" pitchFamily="18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E1F9D86-2B99-48D8-A44C-BFBCEA312D46}"/>
                </a:ext>
              </a:extLst>
            </p:cNvPr>
            <p:cNvSpPr txBox="1"/>
            <p:nvPr/>
          </p:nvSpPr>
          <p:spPr>
            <a:xfrm>
              <a:off x="5728632" y="3314339"/>
              <a:ext cx="26930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3200" dirty="0">
                  <a:ln w="19050">
                    <a:noFill/>
                  </a:ln>
                  <a:latin typeface="Bodoni MT Black" panose="02070A03080606020203" pitchFamily="18" charset="0"/>
                  <a:ea typeface="BIZ UDP明朝 Medium" panose="02020500000000000000" pitchFamily="18" charset="-128"/>
                </a:rPr>
                <a:t>6</a:t>
              </a:r>
              <a:endParaRPr kumimoji="1" lang="ja-JP" altLang="en-US" sz="3200" dirty="0">
                <a:ln w="19050">
                  <a:noFill/>
                </a:ln>
                <a:latin typeface="Bodoni MT Black" panose="02070A03080606020203" pitchFamily="18" charset="0"/>
                <a:ea typeface="BIZ UDP明朝 Medium" panose="02020500000000000000" pitchFamily="18" charset="-128"/>
              </a:endParaRPr>
            </a:p>
          </p:txBody>
        </p:sp>
      </p:grpSp>
      <p:grpSp>
        <p:nvGrpSpPr>
          <p:cNvPr id="76" name="グループ化 75" hidden="1">
            <a:extLst>
              <a:ext uri="{FF2B5EF4-FFF2-40B4-BE49-F238E27FC236}">
                <a16:creationId xmlns:a16="http://schemas.microsoft.com/office/drawing/2014/main" id="{31EA5D40-E5E9-49E8-BEC6-6C8AD94A5E0F}"/>
              </a:ext>
            </a:extLst>
          </p:cNvPr>
          <p:cNvGrpSpPr/>
          <p:nvPr/>
        </p:nvGrpSpPr>
        <p:grpSpPr>
          <a:xfrm>
            <a:off x="235983" y="6983390"/>
            <a:ext cx="3618062" cy="492443"/>
            <a:chOff x="4004607" y="3314338"/>
            <a:chExt cx="2948619" cy="492443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43E8526E-006B-47E2-8249-FD0118B4166B}"/>
                </a:ext>
              </a:extLst>
            </p:cNvPr>
            <p:cNvSpPr txBox="1"/>
            <p:nvPr/>
          </p:nvSpPr>
          <p:spPr>
            <a:xfrm>
              <a:off x="4004607" y="3345117"/>
              <a:ext cx="262827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Dangerous Habits</a:t>
              </a:r>
              <a:endParaRPr kumimoji="1" lang="ja-JP" altLang="en-US" sz="2800" dirty="0">
                <a:ln w="19050">
                  <a:noFill/>
                </a:ln>
                <a:latin typeface="Cooper Black" panose="0208090404030B020404" pitchFamily="18" charset="0"/>
                <a:ea typeface="BIZ UDP明朝 Medium" panose="02020500000000000000" pitchFamily="18" charset="-128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C62735D5-57B3-4BF1-BC49-8D0E2D88CDA6}"/>
                </a:ext>
              </a:extLst>
            </p:cNvPr>
            <p:cNvSpPr txBox="1"/>
            <p:nvPr/>
          </p:nvSpPr>
          <p:spPr>
            <a:xfrm>
              <a:off x="6733751" y="3314338"/>
              <a:ext cx="21947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3200" dirty="0">
                  <a:ln w="19050">
                    <a:noFill/>
                  </a:ln>
                  <a:latin typeface="Bodoni MT Black" panose="02070A03080606020203" pitchFamily="18" charset="0"/>
                  <a:ea typeface="BIZ UDP明朝 Medium" panose="02020500000000000000" pitchFamily="18" charset="-128"/>
                </a:rPr>
                <a:t>4</a:t>
              </a:r>
              <a:endParaRPr kumimoji="1" lang="ja-JP" altLang="en-US" sz="3200" dirty="0">
                <a:ln w="19050">
                  <a:noFill/>
                </a:ln>
                <a:latin typeface="Bodoni MT Black" panose="02070A03080606020203" pitchFamily="18" charset="0"/>
                <a:ea typeface="BIZ UDP明朝 Medium" panose="02020500000000000000" pitchFamily="18" charset="-128"/>
              </a:endParaRPr>
            </a:p>
          </p:txBody>
        </p:sp>
      </p:grpSp>
      <p:pic>
        <p:nvPicPr>
          <p:cNvPr id="117" name="Picture 18" descr="ストーブ イラスト素材 [ 1045870 ] - フォトライブラリー photolibrary" hidden="1">
            <a:extLst>
              <a:ext uri="{FF2B5EF4-FFF2-40B4-BE49-F238E27FC236}">
                <a16:creationId xmlns:a16="http://schemas.microsoft.com/office/drawing/2014/main" id="{3F6C2A84-D3EF-4B9B-80AD-E1EC5151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8060" y="7834659"/>
            <a:ext cx="1580968" cy="16174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74F803-250C-4765-8EC2-E4FF30AEEB5F}"/>
              </a:ext>
            </a:extLst>
          </p:cNvPr>
          <p:cNvSpPr txBox="1"/>
          <p:nvPr/>
        </p:nvSpPr>
        <p:spPr>
          <a:xfrm>
            <a:off x="231566" y="1814280"/>
            <a:ext cx="29908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全国統一防火標語 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dist"/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全国山火事予防運動統一標語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E2398A-62A4-4CB7-961B-CECB07193151}"/>
              </a:ext>
            </a:extLst>
          </p:cNvPr>
          <p:cNvSpPr txBox="1"/>
          <p:nvPr/>
        </p:nvSpPr>
        <p:spPr>
          <a:xfrm>
            <a:off x="3092615" y="731935"/>
            <a:ext cx="42735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000" dirty="0">
                <a:ln w="12700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山火事予防運動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D74D2C-B763-4CB7-A870-DBD22D4DF2B4}"/>
              </a:ext>
            </a:extLst>
          </p:cNvPr>
          <p:cNvSpPr txBox="1"/>
          <p:nvPr/>
        </p:nvSpPr>
        <p:spPr>
          <a:xfrm>
            <a:off x="231566" y="256030"/>
            <a:ext cx="210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令和８年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B54F998-1FE7-41EB-A4ED-29EAE38D2942}"/>
              </a:ext>
            </a:extLst>
          </p:cNvPr>
          <p:cNvSpPr txBox="1"/>
          <p:nvPr/>
        </p:nvSpPr>
        <p:spPr>
          <a:xfrm>
            <a:off x="189990" y="2521884"/>
            <a:ext cx="732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3175"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リチウムイオン電池</a:t>
            </a:r>
            <a:r>
              <a:rPr kumimoji="1" lang="ja-JP" altLang="en-US" sz="2200" dirty="0">
                <a:ln w="3175"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による火災に注意！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1851DC51-1487-46C7-BE02-3E4988FE3F13}"/>
              </a:ext>
            </a:extLst>
          </p:cNvPr>
          <p:cNvGrpSpPr/>
          <p:nvPr/>
        </p:nvGrpSpPr>
        <p:grpSpPr>
          <a:xfrm>
            <a:off x="360489" y="3289557"/>
            <a:ext cx="6925146" cy="3973717"/>
            <a:chOff x="317264" y="3681624"/>
            <a:chExt cx="6925146" cy="3973717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549735D-5A8D-48B6-B84B-A72A73CB6E28}"/>
                </a:ext>
              </a:extLst>
            </p:cNvPr>
            <p:cNvSpPr/>
            <p:nvPr/>
          </p:nvSpPr>
          <p:spPr>
            <a:xfrm>
              <a:off x="317264" y="6361709"/>
              <a:ext cx="6858000" cy="12936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A59781C3-B08B-4D84-AAD7-CD6D6F496C5C}"/>
                </a:ext>
              </a:extLst>
            </p:cNvPr>
            <p:cNvSpPr txBox="1"/>
            <p:nvPr/>
          </p:nvSpPr>
          <p:spPr>
            <a:xfrm>
              <a:off x="1160176" y="6597477"/>
              <a:ext cx="59647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+mn-ea"/>
                </a:rPr>
                <a:t>　充電して使用できるリチウムイオン電池はスマートフォンやパソコン、モバイルバッテリーなど、幅広い製品に使用されています。</a:t>
              </a:r>
              <a:endParaRPr kumimoji="1" lang="en-US" altLang="ja-JP" sz="1400" b="1" dirty="0">
                <a:latin typeface="+mn-ea"/>
              </a:endParaRPr>
            </a:p>
            <a:p>
              <a:r>
                <a:rPr kumimoji="1" lang="ja-JP" altLang="en-US" sz="1400" b="1" dirty="0">
                  <a:latin typeface="+mn-ea"/>
                </a:rPr>
                <a:t>　こういった製品は現代の生活には欠かせないものではありますが、取り扱い方法や廃棄方法を一歩間違えると、火災に繋がることがあります。</a:t>
              </a:r>
              <a:endParaRPr kumimoji="1" lang="en-US" altLang="ja-JP" sz="1400" b="1" dirty="0">
                <a:latin typeface="+mn-ea"/>
              </a:endParaRPr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18D59FA8-74A0-4D1E-BF27-90860B5DEA5F}"/>
                </a:ext>
              </a:extLst>
            </p:cNvPr>
            <p:cNvGrpSpPr/>
            <p:nvPr/>
          </p:nvGrpSpPr>
          <p:grpSpPr>
            <a:xfrm>
              <a:off x="409920" y="6449182"/>
              <a:ext cx="828453" cy="1100977"/>
              <a:chOff x="-1478667" y="3902504"/>
              <a:chExt cx="828453" cy="1100977"/>
            </a:xfrm>
          </p:grpSpPr>
          <p:pic>
            <p:nvPicPr>
              <p:cNvPr id="62" name="図 61">
                <a:extLst>
                  <a:ext uri="{FF2B5EF4-FFF2-40B4-BE49-F238E27FC236}">
                    <a16:creationId xmlns:a16="http://schemas.microsoft.com/office/drawing/2014/main" id="{96E79FBB-5923-4CC2-A414-0BD2C66130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10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-1478667" y="3902504"/>
                <a:ext cx="828453" cy="840946"/>
              </a:xfrm>
              <a:prstGeom prst="rect">
                <a:avLst/>
              </a:prstGeom>
              <a:noFill/>
            </p:spPr>
          </p:pic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D4DDC9C-ADE3-4F55-8FE4-CF74804A9632}"/>
                  </a:ext>
                </a:extLst>
              </p:cNvPr>
              <p:cNvSpPr txBox="1"/>
              <p:nvPr/>
            </p:nvSpPr>
            <p:spPr>
              <a:xfrm>
                <a:off x="-1380958" y="4634149"/>
                <a:ext cx="667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注意</a:t>
                </a:r>
              </a:p>
            </p:txBody>
          </p:sp>
        </p:grp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5F95A258-BD4C-4E3F-98DF-7ED373E105E9}"/>
                </a:ext>
              </a:extLst>
            </p:cNvPr>
            <p:cNvSpPr txBox="1"/>
            <p:nvPr/>
          </p:nvSpPr>
          <p:spPr>
            <a:xfrm>
              <a:off x="488491" y="4003739"/>
              <a:ext cx="3257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ノートパソコンのリチウムイオン電池を交換する際、強引に引っ張ったことにより出火</a:t>
              </a:r>
              <a:r>
                <a:rPr kumimoji="1" lang="ja-JP" altLang="en-US" sz="11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（長岡京市内）</a:t>
              </a:r>
              <a:endPara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AB23C20B-E2AA-49BD-B89A-CF085BF813AE}"/>
                </a:ext>
              </a:extLst>
            </p:cNvPr>
            <p:cNvSpPr txBox="1"/>
            <p:nvPr/>
          </p:nvSpPr>
          <p:spPr>
            <a:xfrm>
              <a:off x="3828831" y="3977099"/>
              <a:ext cx="3413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使用者がスマートフォンのＳＤカードを取り出すため、マイナスドライバーをスマートフォンに差し込み出火</a:t>
              </a:r>
              <a:r>
                <a:rPr kumimoji="1" lang="ja-JP" altLang="en-US" sz="11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（向日市内）</a:t>
              </a:r>
              <a:endParaRPr kumimoji="1" lang="en-US" altLang="ja-JP" sz="1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E93A9097-817E-4A32-92E5-2DEDAB4F1131}"/>
                </a:ext>
              </a:extLst>
            </p:cNvPr>
            <p:cNvGrpSpPr/>
            <p:nvPr/>
          </p:nvGrpSpPr>
          <p:grpSpPr>
            <a:xfrm>
              <a:off x="1313419" y="4983656"/>
              <a:ext cx="1504194" cy="1244011"/>
              <a:chOff x="636488" y="3540866"/>
              <a:chExt cx="1319484" cy="1037260"/>
            </a:xfrm>
          </p:grpSpPr>
          <p:pic>
            <p:nvPicPr>
              <p:cNvPr id="72" name="図 71">
                <a:extLst>
                  <a:ext uri="{FF2B5EF4-FFF2-40B4-BE49-F238E27FC236}">
                    <a16:creationId xmlns:a16="http://schemas.microsoft.com/office/drawing/2014/main" id="{49E51379-221C-413F-B010-B1A7A7E25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488" y="3540866"/>
                <a:ext cx="1284865" cy="1037260"/>
              </a:xfrm>
              <a:prstGeom prst="rect">
                <a:avLst/>
              </a:prstGeom>
            </p:spPr>
          </p:pic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E9A7B399-880E-4F4A-B31F-2E48BDD2F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25242">
                <a:off x="1513281" y="3817107"/>
                <a:ext cx="442691" cy="569187"/>
              </a:xfrm>
              <a:prstGeom prst="rect">
                <a:avLst/>
              </a:prstGeom>
            </p:spPr>
          </p:pic>
        </p:grp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CB0027FB-D8BC-4EE6-A223-F65FB852D368}"/>
                </a:ext>
              </a:extLst>
            </p:cNvPr>
            <p:cNvGrpSpPr/>
            <p:nvPr/>
          </p:nvGrpSpPr>
          <p:grpSpPr>
            <a:xfrm>
              <a:off x="4779875" y="4970726"/>
              <a:ext cx="1824527" cy="1477738"/>
              <a:chOff x="4955508" y="3652077"/>
              <a:chExt cx="1824527" cy="1477738"/>
            </a:xfrm>
          </p:grpSpPr>
          <p:pic>
            <p:nvPicPr>
              <p:cNvPr id="79" name="図 78">
                <a:extLst>
                  <a:ext uri="{FF2B5EF4-FFF2-40B4-BE49-F238E27FC236}">
                    <a16:creationId xmlns:a16="http://schemas.microsoft.com/office/drawing/2014/main" id="{B292DACF-6E9F-4B8A-AA38-F7504F3C5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5508" y="3652077"/>
                <a:ext cx="947316" cy="1344633"/>
              </a:xfrm>
              <a:prstGeom prst="rect">
                <a:avLst/>
              </a:prstGeom>
            </p:spPr>
          </p:pic>
          <p:pic>
            <p:nvPicPr>
              <p:cNvPr id="80" name="図 79">
                <a:extLst>
                  <a:ext uri="{FF2B5EF4-FFF2-40B4-BE49-F238E27FC236}">
                    <a16:creationId xmlns:a16="http://schemas.microsoft.com/office/drawing/2014/main" id="{6B8743FA-4FC3-4468-B8B8-641EA6B3D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8350921">
                <a:off x="5678087" y="4027867"/>
                <a:ext cx="1147234" cy="1056662"/>
              </a:xfrm>
              <a:prstGeom prst="rect">
                <a:avLst/>
              </a:prstGeom>
            </p:spPr>
          </p:pic>
          <p:pic>
            <p:nvPicPr>
              <p:cNvPr id="81" name="図 80">
                <a:extLst>
                  <a:ext uri="{FF2B5EF4-FFF2-40B4-BE49-F238E27FC236}">
                    <a16:creationId xmlns:a16="http://schemas.microsoft.com/office/drawing/2014/main" id="{6080F9D4-C0E8-43A2-9A38-280A3B283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70655">
                <a:off x="5383226" y="4122820"/>
                <a:ext cx="541943" cy="713260"/>
              </a:xfrm>
              <a:prstGeom prst="rect">
                <a:avLst/>
              </a:prstGeom>
            </p:spPr>
          </p:pic>
        </p:grp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4CC9FF7E-3400-446F-A25D-51E521C11C55}"/>
                </a:ext>
              </a:extLst>
            </p:cNvPr>
            <p:cNvSpPr/>
            <p:nvPr/>
          </p:nvSpPr>
          <p:spPr>
            <a:xfrm>
              <a:off x="3814002" y="3845785"/>
              <a:ext cx="3198931" cy="2468070"/>
            </a:xfrm>
            <a:prstGeom prst="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325A03CB-03E2-49BF-BE09-25987428B3A1}"/>
                </a:ext>
              </a:extLst>
            </p:cNvPr>
            <p:cNvSpPr/>
            <p:nvPr/>
          </p:nvSpPr>
          <p:spPr>
            <a:xfrm>
              <a:off x="460962" y="3845785"/>
              <a:ext cx="3284996" cy="2467969"/>
            </a:xfrm>
            <a:prstGeom prst="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D50DA37C-5DF5-4716-A682-392B2547084E}"/>
                </a:ext>
              </a:extLst>
            </p:cNvPr>
            <p:cNvGrpSpPr/>
            <p:nvPr/>
          </p:nvGrpSpPr>
          <p:grpSpPr>
            <a:xfrm>
              <a:off x="3871033" y="3681624"/>
              <a:ext cx="1322231" cy="276999"/>
              <a:chOff x="3554075" y="2040318"/>
              <a:chExt cx="1322231" cy="276999"/>
            </a:xfrm>
          </p:grpSpPr>
          <p:sp>
            <p:nvSpPr>
              <p:cNvPr id="85" name="平行四辺形 84">
                <a:extLst>
                  <a:ext uri="{FF2B5EF4-FFF2-40B4-BE49-F238E27FC236}">
                    <a16:creationId xmlns:a16="http://schemas.microsoft.com/office/drawing/2014/main" id="{C24C46BE-0DDA-4C32-BC58-E5473A2F038B}"/>
                  </a:ext>
                </a:extLst>
              </p:cNvPr>
              <p:cNvSpPr/>
              <p:nvPr/>
            </p:nvSpPr>
            <p:spPr>
              <a:xfrm flipV="1">
                <a:off x="3554075" y="2066778"/>
                <a:ext cx="1322231" cy="236281"/>
              </a:xfrm>
              <a:prstGeom prst="parallelogram">
                <a:avLst>
                  <a:gd name="adj" fmla="val 12859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9E54C3B3-6694-4DEA-A0CB-F59509A7EBED}"/>
                  </a:ext>
                </a:extLst>
              </p:cNvPr>
              <p:cNvSpPr txBox="1"/>
              <p:nvPr/>
            </p:nvSpPr>
            <p:spPr>
              <a:xfrm>
                <a:off x="3757480" y="2040318"/>
                <a:ext cx="9540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火災事例②</a:t>
                </a:r>
                <a:endPara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19260B60-BF1E-49FD-A37A-26AD022B688F}"/>
                </a:ext>
              </a:extLst>
            </p:cNvPr>
            <p:cNvGrpSpPr/>
            <p:nvPr/>
          </p:nvGrpSpPr>
          <p:grpSpPr>
            <a:xfrm>
              <a:off x="499061" y="3681624"/>
              <a:ext cx="1333708" cy="276999"/>
              <a:chOff x="2854" y="1930297"/>
              <a:chExt cx="1333708" cy="276999"/>
            </a:xfrm>
          </p:grpSpPr>
          <p:sp>
            <p:nvSpPr>
              <p:cNvPr id="88" name="平行四辺形 87">
                <a:extLst>
                  <a:ext uri="{FF2B5EF4-FFF2-40B4-BE49-F238E27FC236}">
                    <a16:creationId xmlns:a16="http://schemas.microsoft.com/office/drawing/2014/main" id="{9DFC8FC0-C2AA-43C6-A92D-CEA6F61DA560}"/>
                  </a:ext>
                </a:extLst>
              </p:cNvPr>
              <p:cNvSpPr/>
              <p:nvPr/>
            </p:nvSpPr>
            <p:spPr>
              <a:xfrm flipV="1">
                <a:off x="2854" y="1949694"/>
                <a:ext cx="1322231" cy="236281"/>
              </a:xfrm>
              <a:prstGeom prst="parallelogram">
                <a:avLst>
                  <a:gd name="adj" fmla="val 12859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AA582908-FF9A-4DCA-B46F-EC5147842A12}"/>
                  </a:ext>
                </a:extLst>
              </p:cNvPr>
              <p:cNvSpPr txBox="1"/>
              <p:nvPr/>
            </p:nvSpPr>
            <p:spPr>
              <a:xfrm>
                <a:off x="223969" y="1930297"/>
                <a:ext cx="11125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火災事例①</a:t>
                </a:r>
                <a:endPara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E2688C56-98D4-4667-AF98-0BBAD9E4306E}"/>
              </a:ext>
            </a:extLst>
          </p:cNvPr>
          <p:cNvGrpSpPr/>
          <p:nvPr/>
        </p:nvGrpSpPr>
        <p:grpSpPr>
          <a:xfrm>
            <a:off x="453222" y="7345879"/>
            <a:ext cx="6671921" cy="3095594"/>
            <a:chOff x="409920" y="7703196"/>
            <a:chExt cx="6671921" cy="3095594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97CF532D-4081-4155-9769-1E855D33DA49}"/>
                </a:ext>
              </a:extLst>
            </p:cNvPr>
            <p:cNvSpPr/>
            <p:nvPr/>
          </p:nvSpPr>
          <p:spPr>
            <a:xfrm>
              <a:off x="409920" y="7703196"/>
              <a:ext cx="6662521" cy="3095594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88B1F22B-9E91-4C34-A08C-159DCB1DB239}"/>
                </a:ext>
              </a:extLst>
            </p:cNvPr>
            <p:cNvGrpSpPr/>
            <p:nvPr/>
          </p:nvGrpSpPr>
          <p:grpSpPr>
            <a:xfrm>
              <a:off x="478324" y="7709753"/>
              <a:ext cx="6506134" cy="461665"/>
              <a:chOff x="157442" y="5384291"/>
              <a:chExt cx="6506134" cy="398452"/>
            </a:xfrm>
          </p:grpSpPr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76DE587-3970-48FC-BD4F-B786D1E9982A}"/>
                  </a:ext>
                </a:extLst>
              </p:cNvPr>
              <p:cNvSpPr txBox="1"/>
              <p:nvPr/>
            </p:nvSpPr>
            <p:spPr>
              <a:xfrm>
                <a:off x="476250" y="5384291"/>
                <a:ext cx="3596120" cy="398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P創英ﾌﾟﾚｾﾞﾝｽEB" panose="02020800000000000000" pitchFamily="18" charset="-128"/>
                    <a:ea typeface="HGP創英ﾌﾟﾚｾﾞﾝｽEB" panose="02020800000000000000" pitchFamily="18" charset="-128"/>
                  </a:rPr>
                  <a:t>火災を防ぐためには</a:t>
                </a:r>
                <a:endParaRPr kumimoji="1" lang="en-US" altLang="ja-JP" sz="24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endParaRPr>
              </a:p>
            </p:txBody>
          </p: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009C8514-CAF9-4FEE-8CC5-0CE25956F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442" y="5782291"/>
                <a:ext cx="52813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BC4BADC1-AF5C-4CA6-97CE-710FDAC6C9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250" y="5742450"/>
                <a:ext cx="618732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778C425A-5D18-4823-844E-B3BA0F131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2989" t="13692" r="12999" b="13556"/>
            <a:stretch/>
          </p:blipFill>
          <p:spPr>
            <a:xfrm>
              <a:off x="6070150" y="8312647"/>
              <a:ext cx="569839" cy="560126"/>
            </a:xfrm>
            <a:prstGeom prst="ellipse">
              <a:avLst/>
            </a:prstGeom>
          </p:spPr>
        </p:pic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3AD31CAD-20EE-49D6-BE88-EFD971F21346}"/>
                </a:ext>
              </a:extLst>
            </p:cNvPr>
            <p:cNvSpPr/>
            <p:nvPr/>
          </p:nvSpPr>
          <p:spPr>
            <a:xfrm>
              <a:off x="410075" y="7704489"/>
              <a:ext cx="6671766" cy="3094301"/>
            </a:xfrm>
            <a:prstGeom prst="rect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B5E2EC66-E3A7-461A-9399-34EF42F73927}"/>
                </a:ext>
              </a:extLst>
            </p:cNvPr>
            <p:cNvGrpSpPr/>
            <p:nvPr/>
          </p:nvGrpSpPr>
          <p:grpSpPr>
            <a:xfrm>
              <a:off x="679049" y="8331788"/>
              <a:ext cx="6124261" cy="2292455"/>
              <a:chOff x="190671" y="6699440"/>
              <a:chExt cx="6124261" cy="2292455"/>
            </a:xfrm>
          </p:grpSpPr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79E9C6E3-09F8-43BC-91F7-78AFDFEA65F1}"/>
                  </a:ext>
                </a:extLst>
              </p:cNvPr>
              <p:cNvSpPr txBox="1"/>
              <p:nvPr/>
            </p:nvSpPr>
            <p:spPr>
              <a:xfrm>
                <a:off x="190671" y="8684118"/>
                <a:ext cx="54255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/>
                  <a:t>☑ 　廃棄する場合は一般ごみではなく指定の廃棄方法に従う</a:t>
                </a:r>
                <a:endParaRPr kumimoji="1" lang="en-US" altLang="ja-JP" sz="1400" b="1" dirty="0"/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0F340DDE-FB03-4DDA-BE16-E180357ED03F}"/>
                  </a:ext>
                </a:extLst>
              </p:cNvPr>
              <p:cNvSpPr txBox="1"/>
              <p:nvPr/>
            </p:nvSpPr>
            <p:spPr>
              <a:xfrm>
                <a:off x="190671" y="6699440"/>
                <a:ext cx="5281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/>
                  <a:t>☑　購入の際は電気製品が安全性を満たしていることを示す</a:t>
                </a:r>
                <a:endParaRPr kumimoji="1" lang="en-US" altLang="ja-JP" sz="1400" b="1" dirty="0"/>
              </a:p>
              <a:p>
                <a:r>
                  <a:rPr kumimoji="1" lang="ja-JP" altLang="en-US" sz="1400" b="1" dirty="0"/>
                  <a:t>　「ＰＳＥマーク」が付いている製品にする</a:t>
                </a:r>
                <a:endParaRPr kumimoji="1" lang="en-US" altLang="ja-JP" sz="1400" b="1" dirty="0"/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EE2F2D54-7AFF-4745-A956-51138DA62F36}"/>
                  </a:ext>
                </a:extLst>
              </p:cNvPr>
              <p:cNvSpPr txBox="1"/>
              <p:nvPr/>
            </p:nvSpPr>
            <p:spPr>
              <a:xfrm>
                <a:off x="190671" y="7719675"/>
                <a:ext cx="24416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b="1" dirty="0"/>
                  <a:t>☑ 　圧力や衝撃を与えない</a:t>
                </a:r>
                <a:endParaRPr kumimoji="1" lang="en-US" altLang="ja-JP" sz="1400" b="1" dirty="0"/>
              </a:p>
            </p:txBody>
          </p:sp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6F39E9E9-A088-4AD5-92C7-86EA5F656E08}"/>
                  </a:ext>
                </a:extLst>
              </p:cNvPr>
              <p:cNvSpPr txBox="1"/>
              <p:nvPr/>
            </p:nvSpPr>
            <p:spPr>
              <a:xfrm>
                <a:off x="190671" y="7230191"/>
                <a:ext cx="4237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b="1" dirty="0"/>
                  <a:t>☑ 　高温になったり、水に濡れる場所に置かない</a:t>
                </a:r>
                <a:endParaRPr kumimoji="1" lang="en-US" altLang="ja-JP" sz="1400" b="1" dirty="0"/>
              </a:p>
            </p:txBody>
          </p:sp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329DFC2B-164D-4D06-8FD1-F2782BF04E44}"/>
                  </a:ext>
                </a:extLst>
              </p:cNvPr>
              <p:cNvSpPr txBox="1"/>
              <p:nvPr/>
            </p:nvSpPr>
            <p:spPr>
              <a:xfrm>
                <a:off x="197950" y="8192850"/>
                <a:ext cx="61169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/>
                  <a:t>☑ 　製品に異常（膨張・異臭・高温など）がある場合は使用しない</a:t>
                </a:r>
                <a:endParaRPr kumimoji="1" lang="en-US" altLang="ja-JP" sz="1400" b="1" dirty="0"/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89B6A08E-C571-4B1C-92B4-1AF5B40E10F5}"/>
                </a:ext>
              </a:extLst>
            </p:cNvPr>
            <p:cNvGrpSpPr/>
            <p:nvPr/>
          </p:nvGrpSpPr>
          <p:grpSpPr>
            <a:xfrm>
              <a:off x="4972556" y="8706014"/>
              <a:ext cx="1204052" cy="1009490"/>
              <a:chOff x="4972582" y="8797943"/>
              <a:chExt cx="1631647" cy="1407474"/>
            </a:xfrm>
          </p:grpSpPr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737A2BCF-5E1D-4AD6-B5B1-91618DB82BC6}"/>
                  </a:ext>
                </a:extLst>
              </p:cNvPr>
              <p:cNvGrpSpPr/>
              <p:nvPr/>
            </p:nvGrpSpPr>
            <p:grpSpPr>
              <a:xfrm>
                <a:off x="4972582" y="8797943"/>
                <a:ext cx="1307084" cy="1407474"/>
                <a:chOff x="7639489" y="6727629"/>
                <a:chExt cx="1307084" cy="1407474"/>
              </a:xfrm>
            </p:grpSpPr>
            <p:pic>
              <p:nvPicPr>
                <p:cNvPr id="98" name="図 97">
                  <a:extLst>
                    <a:ext uri="{FF2B5EF4-FFF2-40B4-BE49-F238E27FC236}">
                      <a16:creationId xmlns:a16="http://schemas.microsoft.com/office/drawing/2014/main" id="{E32FD7DA-6477-426E-BE34-3D27F934AA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20669469">
                  <a:off x="8013155" y="7201685"/>
                  <a:ext cx="933418" cy="933418"/>
                </a:xfrm>
                <a:prstGeom prst="rect">
                  <a:avLst/>
                </a:prstGeom>
              </p:spPr>
            </p:pic>
            <p:pic>
              <p:nvPicPr>
                <p:cNvPr id="99" name="図 98">
                  <a:extLst>
                    <a:ext uri="{FF2B5EF4-FFF2-40B4-BE49-F238E27FC236}">
                      <a16:creationId xmlns:a16="http://schemas.microsoft.com/office/drawing/2014/main" id="{D431D30D-81F6-4EF8-B62D-5EA01E6B1A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rot="520521">
                  <a:off x="8374036" y="7476205"/>
                  <a:ext cx="258949" cy="283004"/>
                </a:xfrm>
                <a:prstGeom prst="rect">
                  <a:avLst/>
                </a:prstGeom>
              </p:spPr>
            </p:pic>
            <p:pic>
              <p:nvPicPr>
                <p:cNvPr id="100" name="図 99">
                  <a:extLst>
                    <a:ext uri="{FF2B5EF4-FFF2-40B4-BE49-F238E27FC236}">
                      <a16:creationId xmlns:a16="http://schemas.microsoft.com/office/drawing/2014/main" id="{7E3688A3-5FE3-41CF-A832-EDE47CCBB7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85492" y="7646437"/>
                  <a:ext cx="235470" cy="261364"/>
                </a:xfrm>
                <a:prstGeom prst="rect">
                  <a:avLst/>
                </a:prstGeom>
              </p:spPr>
            </p:pic>
            <p:pic>
              <p:nvPicPr>
                <p:cNvPr id="101" name="図 100">
                  <a:extLst>
                    <a:ext uri="{FF2B5EF4-FFF2-40B4-BE49-F238E27FC236}">
                      <a16:creationId xmlns:a16="http://schemas.microsoft.com/office/drawing/2014/main" id="{41A4F5E8-2BF6-44F5-97DF-73DEF00267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779627">
                  <a:off x="7639489" y="6727629"/>
                  <a:ext cx="968424" cy="1088102"/>
                </a:xfrm>
                <a:prstGeom prst="rect">
                  <a:avLst/>
                </a:prstGeom>
              </p:spPr>
            </p:pic>
          </p:grpSp>
          <p:pic>
            <p:nvPicPr>
              <p:cNvPr id="103" name="図 102">
                <a:extLst>
                  <a:ext uri="{FF2B5EF4-FFF2-40B4-BE49-F238E27FC236}">
                    <a16:creationId xmlns:a16="http://schemas.microsoft.com/office/drawing/2014/main" id="{369E5515-6131-44E2-B0DA-74E1DBFCA7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 flipV="1">
                <a:off x="5917058" y="9028560"/>
                <a:ext cx="687171" cy="687171"/>
              </a:xfrm>
              <a:prstGeom prst="rect">
                <a:avLst/>
              </a:prstGeom>
            </p:spPr>
          </p:pic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5B579366-AA5E-45BB-BE9A-C76EC6FD91F2}"/>
                </a:ext>
              </a:extLst>
            </p:cNvPr>
            <p:cNvGrpSpPr/>
            <p:nvPr/>
          </p:nvGrpSpPr>
          <p:grpSpPr>
            <a:xfrm>
              <a:off x="5856754" y="9943264"/>
              <a:ext cx="1109365" cy="804479"/>
              <a:chOff x="5794002" y="10493301"/>
              <a:chExt cx="1207792" cy="875387"/>
            </a:xfrm>
          </p:grpSpPr>
          <p:pic>
            <p:nvPicPr>
              <p:cNvPr id="96" name="図 95">
                <a:extLst>
                  <a:ext uri="{FF2B5EF4-FFF2-40B4-BE49-F238E27FC236}">
                    <a16:creationId xmlns:a16="http://schemas.microsoft.com/office/drawing/2014/main" id="{E14ECD0E-D3A6-41D6-98B1-F895CF722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4002" y="10624244"/>
                <a:ext cx="1054858" cy="744444"/>
              </a:xfrm>
              <a:prstGeom prst="rect">
                <a:avLst/>
              </a:prstGeom>
            </p:spPr>
          </p:pic>
          <p:pic>
            <p:nvPicPr>
              <p:cNvPr id="102" name="図 101">
                <a:extLst>
                  <a:ext uri="{FF2B5EF4-FFF2-40B4-BE49-F238E27FC236}">
                    <a16:creationId xmlns:a16="http://schemas.microsoft.com/office/drawing/2014/main" id="{D0E813BB-FB41-4EED-9312-A25E4F84F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78718" y="10987006"/>
                <a:ext cx="323076" cy="345536"/>
              </a:xfrm>
              <a:prstGeom prst="rect">
                <a:avLst/>
              </a:prstGeom>
            </p:spPr>
          </p:pic>
          <p:pic>
            <p:nvPicPr>
              <p:cNvPr id="104" name="図 103">
                <a:extLst>
                  <a:ext uri="{FF2B5EF4-FFF2-40B4-BE49-F238E27FC236}">
                    <a16:creationId xmlns:a16="http://schemas.microsoft.com/office/drawing/2014/main" id="{DF3C6767-FBCF-4C0D-8827-59D5F1588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 flipV="1">
                <a:off x="6238156" y="10493301"/>
                <a:ext cx="687171" cy="687171"/>
              </a:xfrm>
              <a:prstGeom prst="rect">
                <a:avLst/>
              </a:prstGeom>
            </p:spPr>
          </p:pic>
        </p:grpSp>
      </p:grpSp>
      <p:sp>
        <p:nvSpPr>
          <p:cNvPr id="106" name="テキスト ボックス 17">
            <a:extLst>
              <a:ext uri="{FF2B5EF4-FFF2-40B4-BE49-F238E27FC236}">
                <a16:creationId xmlns:a16="http://schemas.microsoft.com/office/drawing/2014/main" id="{E4E39A8B-9AB2-4CA6-AB73-F62564E6E575}"/>
              </a:ext>
            </a:extLst>
          </p:cNvPr>
          <p:cNvSpPr txBox="1"/>
          <p:nvPr/>
        </p:nvSpPr>
        <p:spPr>
          <a:xfrm>
            <a:off x="3058952" y="1779063"/>
            <a:ext cx="462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8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5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2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99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急ぐ日も　足止め火を止め　準備よし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</a:p>
          <a:p>
            <a:pPr algn="dist"/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lang="ja-JP" altLang="ja-JP" sz="1800" kern="10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山火事を　起こすも防ぐも　私たち</a:t>
            </a:r>
            <a:r>
              <a:rPr kumimoji="1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19F3C4-93B2-4F72-B0B1-C38D77E1BA7F}"/>
              </a:ext>
            </a:extLst>
          </p:cNvPr>
          <p:cNvSpPr/>
          <p:nvPr/>
        </p:nvSpPr>
        <p:spPr>
          <a:xfrm>
            <a:off x="646202" y="1387700"/>
            <a:ext cx="614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令和８年３月１日（日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～令和８年３月７日（土）　</a:t>
            </a:r>
          </a:p>
        </p:txBody>
      </p:sp>
    </p:spTree>
    <p:extLst>
      <p:ext uri="{BB962C8B-B14F-4D97-AF65-F5344CB8AC3E}">
        <p14:creationId xmlns:p14="http://schemas.microsoft.com/office/powerpoint/2010/main" val="202954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253EEE-3B63-4237-BB17-49C9CAAFE675}"/>
              </a:ext>
            </a:extLst>
          </p:cNvPr>
          <p:cNvSpPr txBox="1"/>
          <p:nvPr/>
        </p:nvSpPr>
        <p:spPr>
          <a:xfrm>
            <a:off x="-44278" y="9654636"/>
            <a:ext cx="75596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乙訓消防組合消防本部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℡　９５２－０１１９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ホームページ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https://www.otokuni119-kyoto.jp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08028B4F-A679-481E-9E22-07E4AA39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117" y="3683295"/>
            <a:ext cx="2283481" cy="2283481"/>
          </a:xfrm>
          <a:prstGeom prst="rect">
            <a:avLst/>
          </a:prstGeom>
        </p:spPr>
      </p:pic>
      <p:sp>
        <p:nvSpPr>
          <p:cNvPr id="24" name="楕円 23">
            <a:extLst>
              <a:ext uri="{FF2B5EF4-FFF2-40B4-BE49-F238E27FC236}">
                <a16:creationId xmlns:a16="http://schemas.microsoft.com/office/drawing/2014/main" id="{5FD5F229-53F8-4555-95AF-7947D5162AAB}"/>
              </a:ext>
            </a:extLst>
          </p:cNvPr>
          <p:cNvSpPr/>
          <p:nvPr/>
        </p:nvSpPr>
        <p:spPr>
          <a:xfrm>
            <a:off x="227559" y="3556472"/>
            <a:ext cx="4845083" cy="21068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DE5EED5-F73B-44E1-ACAD-903904A79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1" t="4508" r="8606" b="10307"/>
          <a:stretch/>
        </p:blipFill>
        <p:spPr>
          <a:xfrm>
            <a:off x="430442" y="1141875"/>
            <a:ext cx="2114550" cy="2171700"/>
          </a:xfrm>
          <a:prstGeom prst="rect">
            <a:avLst/>
          </a:prstGeom>
        </p:spPr>
      </p:pic>
      <p:sp>
        <p:nvSpPr>
          <p:cNvPr id="26" name="楕円 25">
            <a:extLst>
              <a:ext uri="{FF2B5EF4-FFF2-40B4-BE49-F238E27FC236}">
                <a16:creationId xmlns:a16="http://schemas.microsoft.com/office/drawing/2014/main" id="{6A268362-44E5-4D2D-8BD3-9EC573E57BB7}"/>
              </a:ext>
            </a:extLst>
          </p:cNvPr>
          <p:cNvSpPr/>
          <p:nvPr/>
        </p:nvSpPr>
        <p:spPr>
          <a:xfrm>
            <a:off x="2544992" y="1635645"/>
            <a:ext cx="4662205" cy="21109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6FAFB7B-952E-486C-9424-0565031C738C}"/>
              </a:ext>
            </a:extLst>
          </p:cNvPr>
          <p:cNvSpPr/>
          <p:nvPr/>
        </p:nvSpPr>
        <p:spPr>
          <a:xfrm>
            <a:off x="973931" y="290274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3FF61D5-57DE-4B93-B5B8-58999DD76270}"/>
              </a:ext>
            </a:extLst>
          </p:cNvPr>
          <p:cNvSpPr txBox="1"/>
          <p:nvPr/>
        </p:nvSpPr>
        <p:spPr>
          <a:xfrm>
            <a:off x="-104461" y="145522"/>
            <a:ext cx="8095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sz="4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住 宅 用 火 災 警 報 器</a:t>
            </a:r>
            <a:r>
              <a:rPr kumimoji="1" lang="en-US" altLang="ja-JP" sz="4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</a:p>
          <a:p>
            <a:r>
              <a:rPr kumimoji="1"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  </a:t>
            </a:r>
            <a:r>
              <a:rPr kumimoji="1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を設置しましょう！</a:t>
            </a:r>
            <a:endParaRPr kumimoji="1"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7244F51-825D-4F13-81CD-13E2376AF812}"/>
              </a:ext>
            </a:extLst>
          </p:cNvPr>
          <p:cNvGrpSpPr/>
          <p:nvPr/>
        </p:nvGrpSpPr>
        <p:grpSpPr>
          <a:xfrm>
            <a:off x="666776" y="5921307"/>
            <a:ext cx="6244237" cy="1927156"/>
            <a:chOff x="704985" y="7549820"/>
            <a:chExt cx="6276385" cy="1746580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89B1AE4C-9C4C-4B34-BA5A-B50ED95F87EC}"/>
                </a:ext>
              </a:extLst>
            </p:cNvPr>
            <p:cNvGrpSpPr/>
            <p:nvPr/>
          </p:nvGrpSpPr>
          <p:grpSpPr>
            <a:xfrm>
              <a:off x="1091881" y="7675094"/>
              <a:ext cx="5353343" cy="1118469"/>
              <a:chOff x="979950" y="7967194"/>
              <a:chExt cx="5353343" cy="1118469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643031C-DE22-4051-90FE-DA7AE16FDC28}"/>
                  </a:ext>
                </a:extLst>
              </p:cNvPr>
              <p:cNvSpPr txBox="1"/>
              <p:nvPr/>
            </p:nvSpPr>
            <p:spPr>
              <a:xfrm>
                <a:off x="1181244" y="7967194"/>
                <a:ext cx="5152049" cy="36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/>
                  <a:t>～住宅用火災警報器の設置が必要な場所～</a:t>
                </a:r>
                <a:endParaRPr kumimoji="1" lang="en-US" altLang="ja-JP" sz="2000" b="1" dirty="0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CCDD12D-FB2E-485F-8D6C-74F0EC13F3B2}"/>
                  </a:ext>
                </a:extLst>
              </p:cNvPr>
              <p:cNvSpPr txBox="1"/>
              <p:nvPr/>
            </p:nvSpPr>
            <p:spPr>
              <a:xfrm>
                <a:off x="2824776" y="8438117"/>
                <a:ext cx="901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寝室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5CC8542-A444-4A77-A914-44472DBF86AC}"/>
                  </a:ext>
                </a:extLst>
              </p:cNvPr>
              <p:cNvSpPr txBox="1"/>
              <p:nvPr/>
            </p:nvSpPr>
            <p:spPr>
              <a:xfrm>
                <a:off x="4710961" y="8461766"/>
                <a:ext cx="12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階段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C3D9D95-0611-47AD-8387-D2966A78BC59}"/>
                  </a:ext>
                </a:extLst>
              </p:cNvPr>
              <p:cNvSpPr txBox="1"/>
              <p:nvPr/>
            </p:nvSpPr>
            <p:spPr>
              <a:xfrm>
                <a:off x="979950" y="8436366"/>
                <a:ext cx="134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台所</a:t>
                </a:r>
              </a:p>
            </p:txBody>
          </p:sp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FFBB41F2-2554-407E-8456-E4DFE6259FD2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32" t="10170" r="65197" b="83784"/>
              <a:stretch/>
            </p:blipFill>
            <p:spPr bwMode="auto">
              <a:xfrm>
                <a:off x="3699110" y="8361763"/>
                <a:ext cx="1082040" cy="7239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3DD7DD8F-28F3-4970-AA40-3B59FEED3667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13" t="10292" r="49238" b="84395"/>
              <a:stretch/>
            </p:blipFill>
            <p:spPr bwMode="auto">
              <a:xfrm>
                <a:off x="5640201" y="8399863"/>
                <a:ext cx="664845" cy="63627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FB494E58-1BBA-4522-8836-01B256791BFF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96" t="10537" r="26971" b="83906"/>
              <a:stretch/>
            </p:blipFill>
            <p:spPr bwMode="auto">
              <a:xfrm>
                <a:off x="1764471" y="8396770"/>
                <a:ext cx="943610" cy="66548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1" name="四角形: メモ 30">
              <a:extLst>
                <a:ext uri="{FF2B5EF4-FFF2-40B4-BE49-F238E27FC236}">
                  <a16:creationId xmlns:a16="http://schemas.microsoft.com/office/drawing/2014/main" id="{38B3CC6D-C88C-460F-9208-FE12A3C5E29C}"/>
                </a:ext>
              </a:extLst>
            </p:cNvPr>
            <p:cNvSpPr/>
            <p:nvPr/>
          </p:nvSpPr>
          <p:spPr>
            <a:xfrm>
              <a:off x="704985" y="7549820"/>
              <a:ext cx="6276385" cy="1746580"/>
            </a:xfrm>
            <a:prstGeom prst="foldedCorner">
              <a:avLst>
                <a:gd name="adj" fmla="val 25293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A614008-F143-4BD6-8B27-ED2A9C082E09}"/>
                </a:ext>
              </a:extLst>
            </p:cNvPr>
            <p:cNvSpPr txBox="1"/>
            <p:nvPr/>
          </p:nvSpPr>
          <p:spPr>
            <a:xfrm>
              <a:off x="1406390" y="8919115"/>
              <a:ext cx="5448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詳細は乙訓消防組合ホームページをご覧ください。</a:t>
              </a:r>
              <a:endParaRPr kumimoji="1" lang="en-US" altLang="ja-JP" sz="1600" dirty="0"/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C22640B-8195-491A-997A-91A63E863327}"/>
              </a:ext>
            </a:extLst>
          </p:cNvPr>
          <p:cNvSpPr txBox="1"/>
          <p:nvPr/>
        </p:nvSpPr>
        <p:spPr>
          <a:xfrm>
            <a:off x="2812586" y="2052219"/>
            <a:ext cx="4407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住宅用火災警報器は、火災により発生する煙や熱を感知し、音や音声により警報を発して</a:t>
            </a:r>
            <a:r>
              <a:rPr kumimoji="1" lang="ja-JP" altLang="en-US" sz="2000" b="1" dirty="0"/>
              <a:t>火災の発生を知らせてくれる機器</a:t>
            </a:r>
            <a:r>
              <a:rPr kumimoji="1" lang="ja-JP" altLang="en-US" sz="2000" dirty="0"/>
              <a:t>です。</a:t>
            </a:r>
            <a:endParaRPr kumimoji="1" lang="en-US" altLang="ja-JP" sz="20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D1C4B13-19E6-4BAE-8FF8-BABC4C6E9433}"/>
              </a:ext>
            </a:extLst>
          </p:cNvPr>
          <p:cNvSpPr txBox="1"/>
          <p:nvPr/>
        </p:nvSpPr>
        <p:spPr>
          <a:xfrm>
            <a:off x="433631" y="3932730"/>
            <a:ext cx="4525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　住宅用火災警報器が適正に機能するためには、日々の維持管理が必要です。</a:t>
            </a:r>
            <a:endParaRPr kumimoji="1" lang="en-US" altLang="ja-JP" sz="2000" dirty="0"/>
          </a:p>
          <a:p>
            <a:r>
              <a:rPr kumimoji="1" lang="ja-JP" altLang="en-US" sz="2000" dirty="0"/>
              <a:t>　いざという時にきちんと機能するように</a:t>
            </a:r>
            <a:r>
              <a:rPr kumimoji="1" lang="ja-JP" altLang="en-US" sz="2000" b="1" dirty="0"/>
              <a:t>日頃から点検を実施</a:t>
            </a:r>
            <a:r>
              <a:rPr kumimoji="1" lang="ja-JP" altLang="en-US" sz="2000" dirty="0"/>
              <a:t>しましょう。</a:t>
            </a:r>
            <a:endParaRPr kumimoji="1" lang="en-US" altLang="ja-JP" sz="2000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35A504B-3EC3-4A0B-92D5-6E6C22B22D6B}"/>
              </a:ext>
            </a:extLst>
          </p:cNvPr>
          <p:cNvGrpSpPr/>
          <p:nvPr/>
        </p:nvGrpSpPr>
        <p:grpSpPr>
          <a:xfrm>
            <a:off x="430854" y="7948592"/>
            <a:ext cx="6746766" cy="1621070"/>
            <a:chOff x="401832" y="9131498"/>
            <a:chExt cx="6746766" cy="1328816"/>
          </a:xfrm>
        </p:grpSpPr>
        <p:sp>
          <p:nvSpPr>
            <p:cNvPr id="42" name="四角形: 角を丸くする 41">
              <a:extLst>
                <a:ext uri="{FF2B5EF4-FFF2-40B4-BE49-F238E27FC236}">
                  <a16:creationId xmlns:a16="http://schemas.microsoft.com/office/drawing/2014/main" id="{8B97B0B4-E807-46F0-9605-8066C4F46448}"/>
                </a:ext>
              </a:extLst>
            </p:cNvPr>
            <p:cNvSpPr/>
            <p:nvPr/>
          </p:nvSpPr>
          <p:spPr>
            <a:xfrm>
              <a:off x="401832" y="9143923"/>
              <a:ext cx="6746766" cy="130771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4332DBE-6B8C-41F9-8017-4AF3257459D9}"/>
                </a:ext>
              </a:extLst>
            </p:cNvPr>
            <p:cNvSpPr txBox="1"/>
            <p:nvPr/>
          </p:nvSpPr>
          <p:spPr>
            <a:xfrm>
              <a:off x="666776" y="9131498"/>
              <a:ext cx="3680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山火事を起こさない！！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DC80BC10-4219-49EF-8B84-492FE3FA9AD5}"/>
                </a:ext>
              </a:extLst>
            </p:cNvPr>
            <p:cNvSpPr txBox="1"/>
            <p:nvPr/>
          </p:nvSpPr>
          <p:spPr>
            <a:xfrm>
              <a:off x="769712" y="9526844"/>
              <a:ext cx="6346811" cy="933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たばこ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の吸いが</a:t>
              </a:r>
              <a:r>
                <a:rPr lang="ja-JP" altLang="ja-JP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らは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投げ捨てない。</a:t>
              </a:r>
              <a:endPara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２　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強風時や乾燥時には、たき火などを控える。</a:t>
              </a:r>
              <a:endPara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３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たき火などの際には、水バケツ等の消火準備をする。</a:t>
              </a:r>
              <a:endPara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なお、たき火や火入れ等をするときは、管轄の消防署へ届け出てください。</a:t>
              </a:r>
              <a:endPara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24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2038</TotalTime>
  <Words>451</Words>
  <Application>Microsoft Office PowerPoint</Application>
  <PresentationFormat>ユーザー設定</PresentationFormat>
  <Paragraphs>45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HGP創英ﾌﾟﾚｾﾞﾝｽEB</vt:lpstr>
      <vt:lpstr>HGS創英角ｺﾞｼｯｸUB</vt:lpstr>
      <vt:lpstr>HG創英角ｺﾞｼｯｸUB</vt:lpstr>
      <vt:lpstr>ＭＳ Ｐゴシック</vt:lpstr>
      <vt:lpstr>ＭＳ 明朝</vt:lpstr>
      <vt:lpstr>UD デジタル 教科書体 N-R</vt:lpstr>
      <vt:lpstr>Arial</vt:lpstr>
      <vt:lpstr>Bodoni MT Black</vt:lpstr>
      <vt:lpstr>Calibri</vt:lpstr>
      <vt:lpstr>Calibri Light</vt:lpstr>
      <vt:lpstr>Cooper Black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山内　慎也</dc:creator>
  <cp:lastModifiedBy>山田  祐也</cp:lastModifiedBy>
  <cp:revision>153</cp:revision>
  <cp:lastPrinted>2024-09-17T04:40:59Z</cp:lastPrinted>
  <dcterms:created xsi:type="dcterms:W3CDTF">2022-09-11T21:49:54Z</dcterms:created>
  <dcterms:modified xsi:type="dcterms:W3CDTF">2026-01-21T01:29:43Z</dcterms:modified>
</cp:coreProperties>
</file>