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735763" cy="9866313"/>
  <p:defaultTextStyle>
    <a:defPPr>
      <a:defRPr lang="en-US"/>
    </a:defPPr>
    <a:lvl1pPr marL="0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8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5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2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70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99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27" algn="l" defTabSz="457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4EF8C47-172F-49C7-A1DE-307AEAFE4628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B5B"/>
    <a:srgbClr val="00FA71"/>
    <a:srgbClr val="FFD653"/>
    <a:srgbClr val="2F528F"/>
    <a:srgbClr val="F75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49799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1" y="5615681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53" indent="0" algn="ctr">
              <a:buNone/>
              <a:defRPr sz="1653"/>
            </a:lvl2pPr>
            <a:lvl3pPr marL="755905" indent="0" algn="ctr">
              <a:buNone/>
              <a:defRPr sz="1488"/>
            </a:lvl3pPr>
            <a:lvl4pPr marL="1133858" indent="0" algn="ctr">
              <a:buNone/>
              <a:defRPr sz="1323"/>
            </a:lvl4pPr>
            <a:lvl5pPr marL="1511811" indent="0" algn="ctr">
              <a:buNone/>
              <a:defRPr sz="1323"/>
            </a:lvl5pPr>
            <a:lvl6pPr marL="1889764" indent="0" algn="ctr">
              <a:buNone/>
              <a:defRPr sz="1323"/>
            </a:lvl6pPr>
            <a:lvl7pPr marL="2267716" indent="0" algn="ctr">
              <a:buNone/>
              <a:defRPr sz="1323"/>
            </a:lvl7pPr>
            <a:lvl8pPr marL="2645669" indent="0" algn="ctr">
              <a:buNone/>
              <a:defRPr sz="1323"/>
            </a:lvl8pPr>
            <a:lvl9pPr marL="3023622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93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49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6" y="569244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4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83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34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65533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2" y="7155106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53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05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8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76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71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6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62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8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3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3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06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2"/>
            <a:ext cx="3198096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53" indent="0">
              <a:buNone/>
              <a:defRPr sz="1653" b="1"/>
            </a:lvl2pPr>
            <a:lvl3pPr marL="755905" indent="0">
              <a:buNone/>
              <a:defRPr sz="1488" b="1"/>
            </a:lvl3pPr>
            <a:lvl4pPr marL="1133858" indent="0">
              <a:buNone/>
              <a:defRPr sz="1323" b="1"/>
            </a:lvl4pPr>
            <a:lvl5pPr marL="1511811" indent="0">
              <a:buNone/>
              <a:defRPr sz="1323" b="1"/>
            </a:lvl5pPr>
            <a:lvl6pPr marL="1889764" indent="0">
              <a:buNone/>
              <a:defRPr sz="1323" b="1"/>
            </a:lvl6pPr>
            <a:lvl7pPr marL="2267716" indent="0">
              <a:buNone/>
              <a:defRPr sz="1323" b="1"/>
            </a:lvl7pPr>
            <a:lvl8pPr marL="2645669" indent="0">
              <a:buNone/>
              <a:defRPr sz="1323" b="1"/>
            </a:lvl8pPr>
            <a:lvl9pPr marL="3023622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4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8" y="2620982"/>
            <a:ext cx="3213847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53" indent="0">
              <a:buNone/>
              <a:defRPr sz="1653" b="1"/>
            </a:lvl2pPr>
            <a:lvl3pPr marL="755905" indent="0">
              <a:buNone/>
              <a:defRPr sz="1488" b="1"/>
            </a:lvl3pPr>
            <a:lvl4pPr marL="1133858" indent="0">
              <a:buNone/>
              <a:defRPr sz="1323" b="1"/>
            </a:lvl4pPr>
            <a:lvl5pPr marL="1511811" indent="0">
              <a:buNone/>
              <a:defRPr sz="1323" b="1"/>
            </a:lvl5pPr>
            <a:lvl6pPr marL="1889764" indent="0">
              <a:buNone/>
              <a:defRPr sz="1323" b="1"/>
            </a:lvl6pPr>
            <a:lvl7pPr marL="2267716" indent="0">
              <a:buNone/>
              <a:defRPr sz="1323" b="1"/>
            </a:lvl7pPr>
            <a:lvl8pPr marL="2645669" indent="0">
              <a:buNone/>
              <a:defRPr sz="1323" b="1"/>
            </a:lvl8pPr>
            <a:lvl9pPr marL="3023622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8" y="3905484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76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07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3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50" y="1539429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53" indent="0">
              <a:buNone/>
              <a:defRPr sz="1157"/>
            </a:lvl2pPr>
            <a:lvl3pPr marL="755905" indent="0">
              <a:buNone/>
              <a:defRPr sz="992"/>
            </a:lvl3pPr>
            <a:lvl4pPr marL="1133858" indent="0">
              <a:buNone/>
              <a:defRPr sz="827"/>
            </a:lvl4pPr>
            <a:lvl5pPr marL="1511811" indent="0">
              <a:buNone/>
              <a:defRPr sz="827"/>
            </a:lvl5pPr>
            <a:lvl6pPr marL="1889764" indent="0">
              <a:buNone/>
              <a:defRPr sz="827"/>
            </a:lvl6pPr>
            <a:lvl7pPr marL="2267716" indent="0">
              <a:buNone/>
              <a:defRPr sz="827"/>
            </a:lvl7pPr>
            <a:lvl8pPr marL="2645669" indent="0">
              <a:buNone/>
              <a:defRPr sz="827"/>
            </a:lvl8pPr>
            <a:lvl9pPr marL="3023622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30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50" y="1539429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53" indent="0">
              <a:buNone/>
              <a:defRPr sz="2315"/>
            </a:lvl2pPr>
            <a:lvl3pPr marL="755905" indent="0">
              <a:buNone/>
              <a:defRPr sz="1984"/>
            </a:lvl3pPr>
            <a:lvl4pPr marL="1133858" indent="0">
              <a:buNone/>
              <a:defRPr sz="1653"/>
            </a:lvl4pPr>
            <a:lvl5pPr marL="1511811" indent="0">
              <a:buNone/>
              <a:defRPr sz="1653"/>
            </a:lvl5pPr>
            <a:lvl6pPr marL="1889764" indent="0">
              <a:buNone/>
              <a:defRPr sz="1653"/>
            </a:lvl6pPr>
            <a:lvl7pPr marL="2267716" indent="0">
              <a:buNone/>
              <a:defRPr sz="1653"/>
            </a:lvl7pPr>
            <a:lvl8pPr marL="2645669" indent="0">
              <a:buNone/>
              <a:defRPr sz="1653"/>
            </a:lvl8pPr>
            <a:lvl9pPr marL="3023622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53" indent="0">
              <a:buNone/>
              <a:defRPr sz="1157"/>
            </a:lvl2pPr>
            <a:lvl3pPr marL="755905" indent="0">
              <a:buNone/>
              <a:defRPr sz="992"/>
            </a:lvl3pPr>
            <a:lvl4pPr marL="1133858" indent="0">
              <a:buNone/>
              <a:defRPr sz="827"/>
            </a:lvl4pPr>
            <a:lvl5pPr marL="1511811" indent="0">
              <a:buNone/>
              <a:defRPr sz="827"/>
            </a:lvl5pPr>
            <a:lvl6pPr marL="1889764" indent="0">
              <a:buNone/>
              <a:defRPr sz="827"/>
            </a:lvl6pPr>
            <a:lvl7pPr marL="2267716" indent="0">
              <a:buNone/>
              <a:defRPr sz="827"/>
            </a:lvl7pPr>
            <a:lvl8pPr marL="2645669" indent="0">
              <a:buNone/>
              <a:defRPr sz="827"/>
            </a:lvl8pPr>
            <a:lvl9pPr marL="3023622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37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3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2D3A-3FAB-4268-A55B-A6F562669193}" type="datetimeFigureOut">
              <a:rPr kumimoji="1" lang="ja-JP" altLang="en-US" smtClean="0"/>
              <a:t>2026/2/5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0BC3-02C9-4F06-A12C-BA66AA50B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64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05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77" indent="-188977" algn="l" defTabSz="755905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29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881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34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788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740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692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5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599" indent="-188977" algn="l" defTabSz="755905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53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05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858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11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4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716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669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622" algn="l" defTabSz="755905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FDEFD8-7FF5-4071-A062-96541C0BE60D}"/>
              </a:ext>
            </a:extLst>
          </p:cNvPr>
          <p:cNvSpPr txBox="1"/>
          <p:nvPr/>
        </p:nvSpPr>
        <p:spPr>
          <a:xfrm>
            <a:off x="1430390" y="165212"/>
            <a:ext cx="484731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0" dirty="0">
                <a:ln w="12700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春季火災予防運動</a:t>
            </a:r>
          </a:p>
        </p:txBody>
      </p:sp>
      <p:grpSp>
        <p:nvGrpSpPr>
          <p:cNvPr id="10" name="グループ化 9" hidden="1">
            <a:extLst>
              <a:ext uri="{FF2B5EF4-FFF2-40B4-BE49-F238E27FC236}">
                <a16:creationId xmlns:a16="http://schemas.microsoft.com/office/drawing/2014/main" id="{13AD174F-6C6C-4BC4-A42A-47552C8164E7}"/>
              </a:ext>
            </a:extLst>
          </p:cNvPr>
          <p:cNvGrpSpPr/>
          <p:nvPr/>
        </p:nvGrpSpPr>
        <p:grpSpPr>
          <a:xfrm>
            <a:off x="235983" y="2167138"/>
            <a:ext cx="1993329" cy="492443"/>
            <a:chOff x="4004607" y="3314339"/>
            <a:chExt cx="1993329" cy="49244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78B3687-89C0-46BF-B483-9F262742E88D}"/>
                </a:ext>
              </a:extLst>
            </p:cNvPr>
            <p:cNvSpPr txBox="1"/>
            <p:nvPr/>
          </p:nvSpPr>
          <p:spPr>
            <a:xfrm>
              <a:off x="4004607" y="3345117"/>
              <a:ext cx="15552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Safe</a:t>
              </a:r>
              <a:r>
                <a:rPr kumimoji="1" lang="ja-JP" altLang="en-US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 </a:t>
              </a:r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Life</a:t>
              </a:r>
              <a:endParaRPr kumimoji="1" lang="ja-JP" altLang="en-US" sz="2800" dirty="0">
                <a:ln w="19050">
                  <a:noFill/>
                </a:ln>
                <a:latin typeface="Cooper Black" panose="0208090404030B020404" pitchFamily="18" charset="0"/>
                <a:ea typeface="BIZ UDP明朝 Medium" panose="02020500000000000000" pitchFamily="18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E1F9D86-2B99-48D8-A44C-BFBCEA312D46}"/>
                </a:ext>
              </a:extLst>
            </p:cNvPr>
            <p:cNvSpPr txBox="1"/>
            <p:nvPr/>
          </p:nvSpPr>
          <p:spPr>
            <a:xfrm>
              <a:off x="5728632" y="3314339"/>
              <a:ext cx="269304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3200" dirty="0">
                  <a:ln w="19050">
                    <a:noFill/>
                  </a:ln>
                  <a:latin typeface="Bodoni MT Black" panose="02070A03080606020203" pitchFamily="18" charset="0"/>
                  <a:ea typeface="BIZ UDP明朝 Medium" panose="02020500000000000000" pitchFamily="18" charset="-128"/>
                </a:rPr>
                <a:t>6</a:t>
              </a:r>
              <a:endParaRPr kumimoji="1" lang="ja-JP" altLang="en-US" sz="3200" dirty="0">
                <a:ln w="19050">
                  <a:noFill/>
                </a:ln>
                <a:latin typeface="Bodoni MT Black" panose="02070A03080606020203" pitchFamily="18" charset="0"/>
                <a:ea typeface="BIZ UDP明朝 Medium" panose="02020500000000000000" pitchFamily="18" charset="-128"/>
              </a:endParaRPr>
            </a:p>
          </p:txBody>
        </p:sp>
      </p:grpSp>
      <p:grpSp>
        <p:nvGrpSpPr>
          <p:cNvPr id="76" name="グループ化 75" hidden="1">
            <a:extLst>
              <a:ext uri="{FF2B5EF4-FFF2-40B4-BE49-F238E27FC236}">
                <a16:creationId xmlns:a16="http://schemas.microsoft.com/office/drawing/2014/main" id="{31EA5D40-E5E9-49E8-BEC6-6C8AD94A5E0F}"/>
              </a:ext>
            </a:extLst>
          </p:cNvPr>
          <p:cNvGrpSpPr/>
          <p:nvPr/>
        </p:nvGrpSpPr>
        <p:grpSpPr>
          <a:xfrm>
            <a:off x="235983" y="6983390"/>
            <a:ext cx="3618062" cy="492443"/>
            <a:chOff x="4004607" y="3314338"/>
            <a:chExt cx="2948619" cy="492443"/>
          </a:xfrm>
        </p:grpSpPr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3E8526E-006B-47E2-8249-FD0118B4166B}"/>
                </a:ext>
              </a:extLst>
            </p:cNvPr>
            <p:cNvSpPr txBox="1"/>
            <p:nvPr/>
          </p:nvSpPr>
          <p:spPr>
            <a:xfrm>
              <a:off x="4004607" y="3345117"/>
              <a:ext cx="262827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2800" dirty="0">
                  <a:ln w="19050">
                    <a:noFill/>
                  </a:ln>
                  <a:latin typeface="Cooper Black" panose="0208090404030B020404" pitchFamily="18" charset="0"/>
                  <a:ea typeface="BIZ UDP明朝 Medium" panose="02020500000000000000" pitchFamily="18" charset="-128"/>
                </a:rPr>
                <a:t>Dangerous Habits</a:t>
              </a:r>
              <a:endParaRPr kumimoji="1" lang="ja-JP" altLang="en-US" sz="2800" dirty="0">
                <a:ln w="19050">
                  <a:noFill/>
                </a:ln>
                <a:latin typeface="Cooper Black" panose="0208090404030B020404" pitchFamily="18" charset="0"/>
                <a:ea typeface="BIZ UDP明朝 Medium" panose="02020500000000000000" pitchFamily="18" charset="-128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C62735D5-57B3-4BF1-BC49-8D0E2D88CDA6}"/>
                </a:ext>
              </a:extLst>
            </p:cNvPr>
            <p:cNvSpPr txBox="1"/>
            <p:nvPr/>
          </p:nvSpPr>
          <p:spPr>
            <a:xfrm>
              <a:off x="6733751" y="3314338"/>
              <a:ext cx="219475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3200" dirty="0">
                  <a:ln w="19050">
                    <a:noFill/>
                  </a:ln>
                  <a:latin typeface="Bodoni MT Black" panose="02070A03080606020203" pitchFamily="18" charset="0"/>
                  <a:ea typeface="BIZ UDP明朝 Medium" panose="02020500000000000000" pitchFamily="18" charset="-128"/>
                </a:rPr>
                <a:t>4</a:t>
              </a:r>
              <a:endParaRPr kumimoji="1" lang="ja-JP" altLang="en-US" sz="3200" dirty="0">
                <a:ln w="19050">
                  <a:noFill/>
                </a:ln>
                <a:latin typeface="Bodoni MT Black" panose="02070A03080606020203" pitchFamily="18" charset="0"/>
                <a:ea typeface="BIZ UDP明朝 Medium" panose="02020500000000000000" pitchFamily="18" charset="-128"/>
              </a:endParaRPr>
            </a:p>
          </p:txBody>
        </p:sp>
      </p:grpSp>
      <p:pic>
        <p:nvPicPr>
          <p:cNvPr id="117" name="Picture 18" descr="ストーブ イラスト素材 [ 1045870 ] - フォトライブラリー photolibrary" hidden="1">
            <a:extLst>
              <a:ext uri="{FF2B5EF4-FFF2-40B4-BE49-F238E27FC236}">
                <a16:creationId xmlns:a16="http://schemas.microsoft.com/office/drawing/2014/main" id="{3F6C2A84-D3EF-4B9B-80AD-E1EC5151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8060" y="7834659"/>
            <a:ext cx="1580968" cy="161747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074F803-250C-4765-8EC2-E4FF30AEEB5F}"/>
              </a:ext>
            </a:extLst>
          </p:cNvPr>
          <p:cNvSpPr txBox="1"/>
          <p:nvPr/>
        </p:nvSpPr>
        <p:spPr>
          <a:xfrm>
            <a:off x="231566" y="1913670"/>
            <a:ext cx="29908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全国統一防火標語 </a:t>
            </a:r>
            <a:endParaRPr kumimoji="1"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algn="dist"/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全国山火事予防運動統一標語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E2398A-62A4-4CB7-961B-CECB07193151}"/>
              </a:ext>
            </a:extLst>
          </p:cNvPr>
          <p:cNvSpPr txBox="1"/>
          <p:nvPr/>
        </p:nvSpPr>
        <p:spPr>
          <a:xfrm>
            <a:off x="3092615" y="731935"/>
            <a:ext cx="427359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4000" dirty="0">
                <a:ln w="12700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山火事予防運動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D74D2C-B763-4CB7-A870-DBD22D4DF2B4}"/>
              </a:ext>
            </a:extLst>
          </p:cNvPr>
          <p:cNvSpPr txBox="1"/>
          <p:nvPr/>
        </p:nvSpPr>
        <p:spPr>
          <a:xfrm>
            <a:off x="231566" y="256030"/>
            <a:ext cx="210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令和８年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32C0AB3-2535-4913-812F-224F7B125A03}"/>
              </a:ext>
            </a:extLst>
          </p:cNvPr>
          <p:cNvSpPr txBox="1"/>
          <p:nvPr/>
        </p:nvSpPr>
        <p:spPr>
          <a:xfrm>
            <a:off x="189990" y="2521884"/>
            <a:ext cx="7328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175"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リチウムイオン電池</a:t>
            </a:r>
            <a:r>
              <a:rPr kumimoji="1" lang="ja-JP" altLang="en-US" sz="2200" dirty="0">
                <a:ln w="3175"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による火災に注意！</a:t>
            </a:r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5F4739AC-120E-458F-972D-17DD6BC1EFE9}"/>
              </a:ext>
            </a:extLst>
          </p:cNvPr>
          <p:cNvGrpSpPr/>
          <p:nvPr/>
        </p:nvGrpSpPr>
        <p:grpSpPr>
          <a:xfrm>
            <a:off x="360489" y="3289557"/>
            <a:ext cx="6925146" cy="3973717"/>
            <a:chOff x="317264" y="3681624"/>
            <a:chExt cx="6925146" cy="3973717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B2B53F34-D828-4271-A508-E2DECB66F24F}"/>
                </a:ext>
              </a:extLst>
            </p:cNvPr>
            <p:cNvSpPr/>
            <p:nvPr/>
          </p:nvSpPr>
          <p:spPr>
            <a:xfrm>
              <a:off x="317264" y="6361709"/>
              <a:ext cx="6858000" cy="12936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46C19228-D769-47F2-9435-A6C389B428BE}"/>
                </a:ext>
              </a:extLst>
            </p:cNvPr>
            <p:cNvGrpSpPr/>
            <p:nvPr/>
          </p:nvGrpSpPr>
          <p:grpSpPr>
            <a:xfrm>
              <a:off x="409920" y="6449182"/>
              <a:ext cx="828453" cy="1100977"/>
              <a:chOff x="-1478667" y="3902504"/>
              <a:chExt cx="828453" cy="1100977"/>
            </a:xfrm>
          </p:grpSpPr>
          <p:pic>
            <p:nvPicPr>
              <p:cNvPr id="80" name="図 79">
                <a:extLst>
                  <a:ext uri="{FF2B5EF4-FFF2-40B4-BE49-F238E27FC236}">
                    <a16:creationId xmlns:a16="http://schemas.microsoft.com/office/drawing/2014/main" id="{1E3F3F5E-4665-4029-9FD8-CB7187E670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102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-1478667" y="3902504"/>
                <a:ext cx="828453" cy="840946"/>
              </a:xfrm>
              <a:prstGeom prst="rect">
                <a:avLst/>
              </a:prstGeom>
              <a:noFill/>
            </p:spPr>
          </p:pic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1A1AC738-6E74-4C80-B28E-91ED31C4589E}"/>
                  </a:ext>
                </a:extLst>
              </p:cNvPr>
              <p:cNvSpPr txBox="1"/>
              <p:nvPr/>
            </p:nvSpPr>
            <p:spPr>
              <a:xfrm>
                <a:off x="-1380958" y="4634149"/>
                <a:ext cx="6671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HG創英角ｺﾞｼｯｸUB" panose="020B0909000000000000" pitchFamily="49" charset="-128"/>
                    <a:ea typeface="HG創英角ｺﾞｼｯｸUB" panose="020B0909000000000000" pitchFamily="49" charset="-128"/>
                  </a:rPr>
                  <a:t>注意</a:t>
                </a:r>
              </a:p>
            </p:txBody>
          </p:sp>
        </p:grp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956E4118-57DA-4092-B218-86DE75030CCD}"/>
                </a:ext>
              </a:extLst>
            </p:cNvPr>
            <p:cNvSpPr txBox="1"/>
            <p:nvPr/>
          </p:nvSpPr>
          <p:spPr>
            <a:xfrm>
              <a:off x="488491" y="4003739"/>
              <a:ext cx="3257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ノートパソコンのリチウムイオン電池を交換する際、強引に引っ張ったことにより出火</a:t>
              </a:r>
              <a:r>
                <a:rPr kumimoji="1" lang="ja-JP" altLang="en-US" sz="11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（長岡京市内）</a:t>
              </a:r>
              <a:endPara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FBB1A49-7ADE-4443-B2C1-CB26DE666A32}"/>
                </a:ext>
              </a:extLst>
            </p:cNvPr>
            <p:cNvSpPr txBox="1"/>
            <p:nvPr/>
          </p:nvSpPr>
          <p:spPr>
            <a:xfrm>
              <a:off x="3828831" y="3977099"/>
              <a:ext cx="3413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使用者がスマートフォンのＳＤカードを取り出すため、マイナスドライバーをスマートフォンに差し込み出火</a:t>
              </a:r>
              <a:r>
                <a:rPr kumimoji="1" lang="ja-JP" altLang="en-US" sz="11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rPr>
                <a:t>（向日市内）</a:t>
              </a:r>
              <a:endParaRPr kumimoji="1" lang="en-US" altLang="ja-JP" sz="1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endParaRPr>
            </a:p>
          </p:txBody>
        </p: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B3A8813D-81C9-4EFF-96F3-9C943E1A5B3A}"/>
                </a:ext>
              </a:extLst>
            </p:cNvPr>
            <p:cNvGrpSpPr/>
            <p:nvPr/>
          </p:nvGrpSpPr>
          <p:grpSpPr>
            <a:xfrm>
              <a:off x="1313419" y="4983656"/>
              <a:ext cx="1504194" cy="1244011"/>
              <a:chOff x="636488" y="3540866"/>
              <a:chExt cx="1319484" cy="1037260"/>
            </a:xfrm>
          </p:grpSpPr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12111EA7-0BDE-470E-AA5C-0FC05285C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488" y="3540866"/>
                <a:ext cx="1284865" cy="1037260"/>
              </a:xfrm>
              <a:prstGeom prst="rect">
                <a:avLst/>
              </a:prstGeom>
            </p:spPr>
          </p:pic>
          <p:pic>
            <p:nvPicPr>
              <p:cNvPr id="79" name="図 78">
                <a:extLst>
                  <a:ext uri="{FF2B5EF4-FFF2-40B4-BE49-F238E27FC236}">
                    <a16:creationId xmlns:a16="http://schemas.microsoft.com/office/drawing/2014/main" id="{E73A6BD6-8F8C-4C73-8098-8DCFF68BE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25242">
                <a:off x="1513281" y="3817107"/>
                <a:ext cx="442691" cy="569187"/>
              </a:xfrm>
              <a:prstGeom prst="rect">
                <a:avLst/>
              </a:prstGeom>
            </p:spPr>
          </p:pic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0F3059B6-BDEF-41D6-BE32-052541F13616}"/>
                </a:ext>
              </a:extLst>
            </p:cNvPr>
            <p:cNvGrpSpPr/>
            <p:nvPr/>
          </p:nvGrpSpPr>
          <p:grpSpPr>
            <a:xfrm>
              <a:off x="4779875" y="4970726"/>
              <a:ext cx="1824527" cy="1477738"/>
              <a:chOff x="4955508" y="3652077"/>
              <a:chExt cx="1824527" cy="1477738"/>
            </a:xfrm>
          </p:grpSpPr>
          <p:pic>
            <p:nvPicPr>
              <p:cNvPr id="72" name="図 71">
                <a:extLst>
                  <a:ext uri="{FF2B5EF4-FFF2-40B4-BE49-F238E27FC236}">
                    <a16:creationId xmlns:a16="http://schemas.microsoft.com/office/drawing/2014/main" id="{D7BD7ACD-9777-4985-80A1-5B2315A36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55508" y="3652077"/>
                <a:ext cx="947316" cy="1344633"/>
              </a:xfrm>
              <a:prstGeom prst="rect">
                <a:avLst/>
              </a:prstGeom>
            </p:spPr>
          </p:pic>
          <p:pic>
            <p:nvPicPr>
              <p:cNvPr id="73" name="図 72">
                <a:extLst>
                  <a:ext uri="{FF2B5EF4-FFF2-40B4-BE49-F238E27FC236}">
                    <a16:creationId xmlns:a16="http://schemas.microsoft.com/office/drawing/2014/main" id="{BCDEF110-196C-4894-BA42-9884B2E4F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8350921">
                <a:off x="5678087" y="4027867"/>
                <a:ext cx="1147234" cy="1056662"/>
              </a:xfrm>
              <a:prstGeom prst="rect">
                <a:avLst/>
              </a:prstGeom>
            </p:spPr>
          </p:pic>
          <p:pic>
            <p:nvPicPr>
              <p:cNvPr id="74" name="図 73">
                <a:extLst>
                  <a:ext uri="{FF2B5EF4-FFF2-40B4-BE49-F238E27FC236}">
                    <a16:creationId xmlns:a16="http://schemas.microsoft.com/office/drawing/2014/main" id="{12CDF201-B0CE-403E-B6C5-78EB3F5AB9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670655">
                <a:off x="5383226" y="4122820"/>
                <a:ext cx="541943" cy="713260"/>
              </a:xfrm>
              <a:prstGeom prst="rect">
                <a:avLst/>
              </a:prstGeom>
            </p:spPr>
          </p:pic>
        </p:grp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7561DE9E-1B96-4B08-9E2C-FF42EC7A7225}"/>
                </a:ext>
              </a:extLst>
            </p:cNvPr>
            <p:cNvSpPr/>
            <p:nvPr/>
          </p:nvSpPr>
          <p:spPr>
            <a:xfrm>
              <a:off x="3814002" y="3845785"/>
              <a:ext cx="3198931" cy="2468070"/>
            </a:xfrm>
            <a:prstGeom prst="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8E41EEE4-1C82-4DCC-A3FB-3EFA4349DF0E}"/>
                </a:ext>
              </a:extLst>
            </p:cNvPr>
            <p:cNvSpPr/>
            <p:nvPr/>
          </p:nvSpPr>
          <p:spPr>
            <a:xfrm>
              <a:off x="460962" y="3845785"/>
              <a:ext cx="3284996" cy="2467969"/>
            </a:xfrm>
            <a:prstGeom prst="rect">
              <a:avLst/>
            </a:prstGeom>
            <a:noFill/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91B9D47B-2D40-40EC-9583-2CA21C2814F7}"/>
                </a:ext>
              </a:extLst>
            </p:cNvPr>
            <p:cNvGrpSpPr/>
            <p:nvPr/>
          </p:nvGrpSpPr>
          <p:grpSpPr>
            <a:xfrm>
              <a:off x="3871033" y="3681624"/>
              <a:ext cx="1322231" cy="276999"/>
              <a:chOff x="3554075" y="2040318"/>
              <a:chExt cx="1322231" cy="276999"/>
            </a:xfrm>
          </p:grpSpPr>
          <p:sp>
            <p:nvSpPr>
              <p:cNvPr id="70" name="平行四辺形 69">
                <a:extLst>
                  <a:ext uri="{FF2B5EF4-FFF2-40B4-BE49-F238E27FC236}">
                    <a16:creationId xmlns:a16="http://schemas.microsoft.com/office/drawing/2014/main" id="{927408AF-500F-4676-91BA-12409F814824}"/>
                  </a:ext>
                </a:extLst>
              </p:cNvPr>
              <p:cNvSpPr/>
              <p:nvPr/>
            </p:nvSpPr>
            <p:spPr>
              <a:xfrm flipV="1">
                <a:off x="3554075" y="2066778"/>
                <a:ext cx="1322231" cy="236281"/>
              </a:xfrm>
              <a:prstGeom prst="parallelogram">
                <a:avLst>
                  <a:gd name="adj" fmla="val 12859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E880B76A-716E-4955-84C9-B37F85818ED8}"/>
                  </a:ext>
                </a:extLst>
              </p:cNvPr>
              <p:cNvSpPr txBox="1"/>
              <p:nvPr/>
            </p:nvSpPr>
            <p:spPr>
              <a:xfrm>
                <a:off x="3757480" y="2040318"/>
                <a:ext cx="9540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火災事例②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42640E73-0AFA-4CB7-97D0-4E75682D027B}"/>
                </a:ext>
              </a:extLst>
            </p:cNvPr>
            <p:cNvGrpSpPr/>
            <p:nvPr/>
          </p:nvGrpSpPr>
          <p:grpSpPr>
            <a:xfrm>
              <a:off x="499061" y="3681624"/>
              <a:ext cx="1333708" cy="276999"/>
              <a:chOff x="2854" y="1930297"/>
              <a:chExt cx="1333708" cy="276999"/>
            </a:xfrm>
          </p:grpSpPr>
          <p:sp>
            <p:nvSpPr>
              <p:cNvPr id="68" name="平行四辺形 67">
                <a:extLst>
                  <a:ext uri="{FF2B5EF4-FFF2-40B4-BE49-F238E27FC236}">
                    <a16:creationId xmlns:a16="http://schemas.microsoft.com/office/drawing/2014/main" id="{9F6440EF-70F4-47D7-9932-030561F41E19}"/>
                  </a:ext>
                </a:extLst>
              </p:cNvPr>
              <p:cNvSpPr/>
              <p:nvPr/>
            </p:nvSpPr>
            <p:spPr>
              <a:xfrm flipV="1">
                <a:off x="2854" y="1949694"/>
                <a:ext cx="1322231" cy="236281"/>
              </a:xfrm>
              <a:prstGeom prst="parallelogram">
                <a:avLst>
                  <a:gd name="adj" fmla="val 12859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highlight>
                    <a:srgbClr val="FFFF00"/>
                  </a:highlight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C9567DC5-CB4D-4CED-A32C-070EC14DA99F}"/>
                  </a:ext>
                </a:extLst>
              </p:cNvPr>
              <p:cNvSpPr txBox="1"/>
              <p:nvPr/>
            </p:nvSpPr>
            <p:spPr>
              <a:xfrm>
                <a:off x="223969" y="1930297"/>
                <a:ext cx="11125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火災事例①</a:t>
                </a:r>
                <a:endPara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11DA773B-BD69-4E87-A3D2-A759FAAC847D}"/>
              </a:ext>
            </a:extLst>
          </p:cNvPr>
          <p:cNvGrpSpPr/>
          <p:nvPr/>
        </p:nvGrpSpPr>
        <p:grpSpPr>
          <a:xfrm>
            <a:off x="423725" y="7371279"/>
            <a:ext cx="6671921" cy="3095594"/>
            <a:chOff x="409920" y="7703196"/>
            <a:chExt cx="6671921" cy="3095594"/>
          </a:xfrm>
        </p:grpSpPr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14CFD29C-3B10-49CB-8D55-BB9BB361CA57}"/>
                </a:ext>
              </a:extLst>
            </p:cNvPr>
            <p:cNvSpPr/>
            <p:nvPr/>
          </p:nvSpPr>
          <p:spPr>
            <a:xfrm>
              <a:off x="409920" y="7703196"/>
              <a:ext cx="6662521" cy="3095594"/>
            </a:xfrm>
            <a:prstGeom prst="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84" name="グループ化 83">
              <a:extLst>
                <a:ext uri="{FF2B5EF4-FFF2-40B4-BE49-F238E27FC236}">
                  <a16:creationId xmlns:a16="http://schemas.microsoft.com/office/drawing/2014/main" id="{0E19E170-4ABA-4A0D-B98E-307826D42121}"/>
                </a:ext>
              </a:extLst>
            </p:cNvPr>
            <p:cNvGrpSpPr/>
            <p:nvPr/>
          </p:nvGrpSpPr>
          <p:grpSpPr>
            <a:xfrm>
              <a:off x="478324" y="7709753"/>
              <a:ext cx="6506134" cy="461665"/>
              <a:chOff x="157442" y="5384291"/>
              <a:chExt cx="6506134" cy="398452"/>
            </a:xfrm>
          </p:grpSpPr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9455CF3F-1C44-49AE-8D5B-FC379342E34A}"/>
                  </a:ext>
                </a:extLst>
              </p:cNvPr>
              <p:cNvSpPr txBox="1"/>
              <p:nvPr/>
            </p:nvSpPr>
            <p:spPr>
              <a:xfrm>
                <a:off x="476250" y="5384291"/>
                <a:ext cx="3596120" cy="398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P創英ﾌﾟﾚｾﾞﾝｽEB" panose="02020800000000000000" pitchFamily="18" charset="-128"/>
                    <a:ea typeface="HGP創英ﾌﾟﾚｾﾞﾝｽEB" panose="02020800000000000000" pitchFamily="18" charset="-128"/>
                  </a:rPr>
                  <a:t>火災を防ぐためには</a:t>
                </a:r>
                <a:endParaRPr kumimoji="1" lang="en-US" altLang="ja-JP" sz="2400" dirty="0"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endParaRPr>
              </a:p>
            </p:txBody>
          </p: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1CD75491-9D49-4D5D-B7C6-0781EAD78B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442" y="5782291"/>
                <a:ext cx="528133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AEC7F853-7E7B-4F58-A33D-ED08A134D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6250" y="5742450"/>
                <a:ext cx="618732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1B7CC43B-99DA-4303-8236-5C72A4CB2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2989" t="13692" r="12999" b="13556"/>
            <a:stretch/>
          </p:blipFill>
          <p:spPr>
            <a:xfrm>
              <a:off x="6070150" y="8312647"/>
              <a:ext cx="569839" cy="560126"/>
            </a:xfrm>
            <a:prstGeom prst="ellipse">
              <a:avLst/>
            </a:prstGeom>
          </p:spPr>
        </p:pic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3E703AE3-2981-428E-9493-A93BFA062906}"/>
                </a:ext>
              </a:extLst>
            </p:cNvPr>
            <p:cNvSpPr/>
            <p:nvPr/>
          </p:nvSpPr>
          <p:spPr>
            <a:xfrm>
              <a:off x="410075" y="7704489"/>
              <a:ext cx="6671766" cy="3094301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49B3178E-41B0-44C3-9859-A8654FF8BB6F}"/>
                </a:ext>
              </a:extLst>
            </p:cNvPr>
            <p:cNvGrpSpPr/>
            <p:nvPr/>
          </p:nvGrpSpPr>
          <p:grpSpPr>
            <a:xfrm>
              <a:off x="679049" y="8331788"/>
              <a:ext cx="6124261" cy="2292455"/>
              <a:chOff x="190671" y="6699440"/>
              <a:chExt cx="6124261" cy="2292455"/>
            </a:xfrm>
          </p:grpSpPr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92FFD259-C759-41F5-9CCD-DCEE37695DAC}"/>
                  </a:ext>
                </a:extLst>
              </p:cNvPr>
              <p:cNvSpPr txBox="1"/>
              <p:nvPr/>
            </p:nvSpPr>
            <p:spPr>
              <a:xfrm>
                <a:off x="190671" y="8684118"/>
                <a:ext cx="54255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/>
                  <a:t>☑ 　廃棄する場合は一般ごみではなく指定の廃棄方法に従う</a:t>
                </a:r>
                <a:endParaRPr kumimoji="1" lang="en-US" altLang="ja-JP" sz="1400" b="1" dirty="0"/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3A42056F-870D-4B20-B4BB-6AD6F5EC2B48}"/>
                  </a:ext>
                </a:extLst>
              </p:cNvPr>
              <p:cNvSpPr txBox="1"/>
              <p:nvPr/>
            </p:nvSpPr>
            <p:spPr>
              <a:xfrm>
                <a:off x="190671" y="6699440"/>
                <a:ext cx="5281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/>
                  <a:t>☑　購入の際は電気製品が安全性を満たしていることを示す</a:t>
                </a:r>
                <a:endParaRPr kumimoji="1" lang="en-US" altLang="ja-JP" sz="1400" b="1" dirty="0"/>
              </a:p>
              <a:p>
                <a:r>
                  <a:rPr kumimoji="1" lang="ja-JP" altLang="en-US" sz="1400" b="1" dirty="0"/>
                  <a:t>　「ＰＳＥマーク」が付いている製品にする</a:t>
                </a:r>
                <a:endParaRPr kumimoji="1" lang="en-US" altLang="ja-JP" sz="1400" b="1" dirty="0"/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B9DA4DEF-4858-4B01-977E-1ABC4A202054}"/>
                  </a:ext>
                </a:extLst>
              </p:cNvPr>
              <p:cNvSpPr txBox="1"/>
              <p:nvPr/>
            </p:nvSpPr>
            <p:spPr>
              <a:xfrm>
                <a:off x="190671" y="7719675"/>
                <a:ext cx="24416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b="1" dirty="0"/>
                  <a:t>☑ 　圧力や衝撃を与えない</a:t>
                </a:r>
                <a:endParaRPr kumimoji="1" lang="en-US" altLang="ja-JP" sz="1400" b="1" dirty="0"/>
              </a:p>
            </p:txBody>
          </p:sp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41F783CE-E3DD-4131-BD20-19BE945C2C3A}"/>
                  </a:ext>
                </a:extLst>
              </p:cNvPr>
              <p:cNvSpPr txBox="1"/>
              <p:nvPr/>
            </p:nvSpPr>
            <p:spPr>
              <a:xfrm>
                <a:off x="190671" y="7230191"/>
                <a:ext cx="42370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b="1" dirty="0"/>
                  <a:t>☑ 　高温になったり、水に濡れる場所に置かない</a:t>
                </a:r>
                <a:endParaRPr kumimoji="1" lang="en-US" altLang="ja-JP" sz="1400" b="1" dirty="0"/>
              </a:p>
            </p:txBody>
          </p:sp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22745E07-5CC8-4C2D-8DB0-0AA306D72A5D}"/>
                  </a:ext>
                </a:extLst>
              </p:cNvPr>
              <p:cNvSpPr txBox="1"/>
              <p:nvPr/>
            </p:nvSpPr>
            <p:spPr>
              <a:xfrm>
                <a:off x="197950" y="8192850"/>
                <a:ext cx="61169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/>
                  <a:t>☑ 　製品に異常（膨張・異臭・高温など）がある場合は使用しない</a:t>
                </a:r>
                <a:endParaRPr kumimoji="1" lang="en-US" altLang="ja-JP" sz="1400" b="1" dirty="0"/>
              </a:p>
            </p:txBody>
          </p:sp>
        </p:grpSp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7B588A11-828E-47E0-B8F4-240122D1B2F9}"/>
                </a:ext>
              </a:extLst>
            </p:cNvPr>
            <p:cNvGrpSpPr/>
            <p:nvPr/>
          </p:nvGrpSpPr>
          <p:grpSpPr>
            <a:xfrm>
              <a:off x="4972556" y="8706014"/>
              <a:ext cx="1204052" cy="1009490"/>
              <a:chOff x="4972582" y="8797943"/>
              <a:chExt cx="1631647" cy="1407474"/>
            </a:xfrm>
          </p:grpSpPr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456A8B60-2ADA-4072-8CD9-80173239E779}"/>
                  </a:ext>
                </a:extLst>
              </p:cNvPr>
              <p:cNvGrpSpPr/>
              <p:nvPr/>
            </p:nvGrpSpPr>
            <p:grpSpPr>
              <a:xfrm>
                <a:off x="4972582" y="8797943"/>
                <a:ext cx="1307084" cy="1407474"/>
                <a:chOff x="7639489" y="6727629"/>
                <a:chExt cx="1307084" cy="1407474"/>
              </a:xfrm>
            </p:grpSpPr>
            <p:pic>
              <p:nvPicPr>
                <p:cNvPr id="95" name="図 94">
                  <a:extLst>
                    <a:ext uri="{FF2B5EF4-FFF2-40B4-BE49-F238E27FC236}">
                      <a16:creationId xmlns:a16="http://schemas.microsoft.com/office/drawing/2014/main" id="{8FC44A7D-60E9-468F-B986-784CB2C12B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 rot="20669469">
                  <a:off x="8013155" y="7201685"/>
                  <a:ext cx="933418" cy="933418"/>
                </a:xfrm>
                <a:prstGeom prst="rect">
                  <a:avLst/>
                </a:prstGeom>
              </p:spPr>
            </p:pic>
            <p:pic>
              <p:nvPicPr>
                <p:cNvPr id="96" name="図 95">
                  <a:extLst>
                    <a:ext uri="{FF2B5EF4-FFF2-40B4-BE49-F238E27FC236}">
                      <a16:creationId xmlns:a16="http://schemas.microsoft.com/office/drawing/2014/main" id="{932E22A9-E12F-43D6-88F5-444BC5A71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 rot="520521">
                  <a:off x="8374036" y="7476205"/>
                  <a:ext cx="258949" cy="283004"/>
                </a:xfrm>
                <a:prstGeom prst="rect">
                  <a:avLst/>
                </a:prstGeom>
              </p:spPr>
            </p:pic>
            <p:pic>
              <p:nvPicPr>
                <p:cNvPr id="97" name="図 96">
                  <a:extLst>
                    <a:ext uri="{FF2B5EF4-FFF2-40B4-BE49-F238E27FC236}">
                      <a16:creationId xmlns:a16="http://schemas.microsoft.com/office/drawing/2014/main" id="{BE8AB479-863F-4FF7-946E-9D746365CB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85492" y="7646437"/>
                  <a:ext cx="235470" cy="261364"/>
                </a:xfrm>
                <a:prstGeom prst="rect">
                  <a:avLst/>
                </a:prstGeom>
              </p:spPr>
            </p:pic>
            <p:pic>
              <p:nvPicPr>
                <p:cNvPr id="98" name="図 97">
                  <a:extLst>
                    <a:ext uri="{FF2B5EF4-FFF2-40B4-BE49-F238E27FC236}">
                      <a16:creationId xmlns:a16="http://schemas.microsoft.com/office/drawing/2014/main" id="{E4A2BFC7-147D-4ACB-9424-EEE93F85B6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 rot="779627">
                  <a:off x="7639489" y="6727629"/>
                  <a:ext cx="968424" cy="1088102"/>
                </a:xfrm>
                <a:prstGeom prst="rect">
                  <a:avLst/>
                </a:prstGeom>
              </p:spPr>
            </p:pic>
          </p:grpSp>
          <p:pic>
            <p:nvPicPr>
              <p:cNvPr id="94" name="図 93">
                <a:extLst>
                  <a:ext uri="{FF2B5EF4-FFF2-40B4-BE49-F238E27FC236}">
                    <a16:creationId xmlns:a16="http://schemas.microsoft.com/office/drawing/2014/main" id="{4555EF29-40C4-4FD9-9271-5523D0FB6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 flipV="1">
                <a:off x="5917058" y="9028560"/>
                <a:ext cx="687171" cy="687171"/>
              </a:xfrm>
              <a:prstGeom prst="rect">
                <a:avLst/>
              </a:prstGeom>
            </p:spPr>
          </p:pic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0D7C9E25-A36A-4D6C-BA26-069FEDCE2145}"/>
                </a:ext>
              </a:extLst>
            </p:cNvPr>
            <p:cNvGrpSpPr/>
            <p:nvPr/>
          </p:nvGrpSpPr>
          <p:grpSpPr>
            <a:xfrm>
              <a:off x="5856754" y="9943264"/>
              <a:ext cx="1109365" cy="804479"/>
              <a:chOff x="5794002" y="10493301"/>
              <a:chExt cx="1207792" cy="875387"/>
            </a:xfrm>
          </p:grpSpPr>
          <p:pic>
            <p:nvPicPr>
              <p:cNvPr id="90" name="図 89">
                <a:extLst>
                  <a:ext uri="{FF2B5EF4-FFF2-40B4-BE49-F238E27FC236}">
                    <a16:creationId xmlns:a16="http://schemas.microsoft.com/office/drawing/2014/main" id="{8843395A-EA72-48C7-898A-923D0D8F5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4002" y="10624244"/>
                <a:ext cx="1054858" cy="744444"/>
              </a:xfrm>
              <a:prstGeom prst="rect">
                <a:avLst/>
              </a:prstGeom>
            </p:spPr>
          </p:pic>
          <p:pic>
            <p:nvPicPr>
              <p:cNvPr id="91" name="図 90">
                <a:extLst>
                  <a:ext uri="{FF2B5EF4-FFF2-40B4-BE49-F238E27FC236}">
                    <a16:creationId xmlns:a16="http://schemas.microsoft.com/office/drawing/2014/main" id="{08AC1226-8FDE-4BF6-ADEF-E44F20AE2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78718" y="10987006"/>
                <a:ext cx="323076" cy="345536"/>
              </a:xfrm>
              <a:prstGeom prst="rect">
                <a:avLst/>
              </a:prstGeom>
            </p:spPr>
          </p:pic>
          <p:pic>
            <p:nvPicPr>
              <p:cNvPr id="92" name="図 91">
                <a:extLst>
                  <a:ext uri="{FF2B5EF4-FFF2-40B4-BE49-F238E27FC236}">
                    <a16:creationId xmlns:a16="http://schemas.microsoft.com/office/drawing/2014/main" id="{2D1A7166-036D-4C1E-920A-37481FD4F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H="1" flipV="1">
                <a:off x="6238156" y="10493301"/>
                <a:ext cx="687171" cy="687171"/>
              </a:xfrm>
              <a:prstGeom prst="rect">
                <a:avLst/>
              </a:prstGeom>
            </p:spPr>
          </p:pic>
        </p:grpSp>
      </p:grp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A7B3F949-214A-4377-BA80-F1DF1C6F96B9}"/>
              </a:ext>
            </a:extLst>
          </p:cNvPr>
          <p:cNvSpPr txBox="1"/>
          <p:nvPr/>
        </p:nvSpPr>
        <p:spPr>
          <a:xfrm>
            <a:off x="1203401" y="6205410"/>
            <a:ext cx="5964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+mn-ea"/>
              </a:rPr>
              <a:t>　充電して使用できるリチウムイオン電池はスマートフォンやパソコン、モバイルバッテリーなど、幅広い製品に使用されています。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　こういった製品は現代の生活には欠かせないものではありますが、取り扱い方法や廃棄方法を一歩間違えると、火災に繋がることがあります。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108" name="テキスト ボックス 17">
            <a:extLst>
              <a:ext uri="{FF2B5EF4-FFF2-40B4-BE49-F238E27FC236}">
                <a16:creationId xmlns:a16="http://schemas.microsoft.com/office/drawing/2014/main" id="{E4E39A8B-9AB2-4CA6-AB73-F62564E6E575}"/>
              </a:ext>
            </a:extLst>
          </p:cNvPr>
          <p:cNvSpPr txBox="1"/>
          <p:nvPr/>
        </p:nvSpPr>
        <p:spPr>
          <a:xfrm>
            <a:off x="3092615" y="1872898"/>
            <a:ext cx="462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8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5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2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0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99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7" algn="l" defTabSz="45712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急ぐ日も　足止め火を止め　準備よし</a:t>
            </a:r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</a:p>
          <a:p>
            <a:pPr algn="dist"/>
            <a:r>
              <a:rPr kumimoji="1"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lang="ja-JP" altLang="ja-JP" sz="1800" kern="10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山火事を　起こすも防ぐも　私たち</a:t>
            </a:r>
            <a:r>
              <a:rPr kumimoji="1" lang="en-US" altLang="ja-JP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11C4545-28BC-4719-8759-E9CD0DB98658}"/>
              </a:ext>
            </a:extLst>
          </p:cNvPr>
          <p:cNvSpPr/>
          <p:nvPr/>
        </p:nvSpPr>
        <p:spPr>
          <a:xfrm>
            <a:off x="290393" y="1412323"/>
            <a:ext cx="6857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令和８年３月１日（日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～令和８年３月７日（土）　</a:t>
            </a:r>
          </a:p>
        </p:txBody>
      </p:sp>
    </p:spTree>
    <p:extLst>
      <p:ext uri="{BB962C8B-B14F-4D97-AF65-F5344CB8AC3E}">
        <p14:creationId xmlns:p14="http://schemas.microsoft.com/office/powerpoint/2010/main" val="202954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253EEE-3B63-4237-BB17-49C9CAAFE675}"/>
              </a:ext>
            </a:extLst>
          </p:cNvPr>
          <p:cNvSpPr txBox="1"/>
          <p:nvPr/>
        </p:nvSpPr>
        <p:spPr>
          <a:xfrm>
            <a:off x="26506" y="9428329"/>
            <a:ext cx="75596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乙訓消防組合消防本部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℡　９５２－０１１９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ホームページ　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https://www.otokuni119-kyoto.jp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479A38E-A574-4924-BB01-1A3A845F7DD1}"/>
              </a:ext>
            </a:extLst>
          </p:cNvPr>
          <p:cNvGrpSpPr/>
          <p:nvPr/>
        </p:nvGrpSpPr>
        <p:grpSpPr>
          <a:xfrm>
            <a:off x="494565" y="679587"/>
            <a:ext cx="6719328" cy="2762515"/>
            <a:chOff x="417631" y="5595021"/>
            <a:chExt cx="6719328" cy="276251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3FF61D5-57DE-4B93-B5B8-58999DD76270}"/>
                </a:ext>
              </a:extLst>
            </p:cNvPr>
            <p:cNvSpPr txBox="1"/>
            <p:nvPr/>
          </p:nvSpPr>
          <p:spPr>
            <a:xfrm>
              <a:off x="622274" y="5671465"/>
              <a:ext cx="636811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『</a:t>
              </a:r>
              <a:r>
                <a:rPr kumimoji="1" lang="ja-JP" altLang="en-US" sz="40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住宅用火災警報器</a:t>
              </a:r>
              <a:r>
                <a:rPr kumimoji="1" lang="en-US" altLang="ja-JP" sz="40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』</a:t>
              </a:r>
            </a:p>
            <a:p>
              <a:r>
                <a:rPr kumimoji="1" lang="ja-JP" altLang="en-US" sz="20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　　　　　　　　  　　　</a:t>
              </a:r>
              <a:r>
                <a:rPr kumimoji="1" lang="ja-JP" altLang="en-US" sz="2800" dirty="0"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を設置しましょう！</a:t>
              </a:r>
              <a:endParaRPr kumimoji="1"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643031C-DE22-4051-90FE-DA7AE16FDC28}"/>
                </a:ext>
              </a:extLst>
            </p:cNvPr>
            <p:cNvSpPr txBox="1"/>
            <p:nvPr/>
          </p:nvSpPr>
          <p:spPr>
            <a:xfrm>
              <a:off x="1082965" y="6782639"/>
              <a:ext cx="51027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～住宅用火災警報器の設置が必要な場所～</a:t>
              </a:r>
              <a:endParaRPr kumimoji="1" lang="en-US" altLang="ja-JP" sz="2000" b="1" dirty="0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7E58A9C-927A-45B8-80CD-9F685594EBA1}"/>
                </a:ext>
              </a:extLst>
            </p:cNvPr>
            <p:cNvGrpSpPr/>
            <p:nvPr/>
          </p:nvGrpSpPr>
          <p:grpSpPr>
            <a:xfrm>
              <a:off x="1183314" y="7168498"/>
              <a:ext cx="5297821" cy="742206"/>
              <a:chOff x="1082626" y="7327579"/>
              <a:chExt cx="5297821" cy="742206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CCDD12D-FB2E-485F-8D6C-74F0EC13F3B2}"/>
                  </a:ext>
                </a:extLst>
              </p:cNvPr>
              <p:cNvSpPr txBox="1"/>
              <p:nvPr/>
            </p:nvSpPr>
            <p:spPr>
              <a:xfrm>
                <a:off x="2918003" y="7405864"/>
                <a:ext cx="897082" cy="47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寝室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65CC8542-A444-4A77-A914-44472DBF86AC}"/>
                  </a:ext>
                </a:extLst>
              </p:cNvPr>
              <p:cNvSpPr txBox="1"/>
              <p:nvPr/>
            </p:nvSpPr>
            <p:spPr>
              <a:xfrm>
                <a:off x="4794527" y="7430111"/>
                <a:ext cx="1263495" cy="47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階段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C3D9D95-0611-47AD-8387-D2966A78BC59}"/>
                  </a:ext>
                </a:extLst>
              </p:cNvPr>
              <p:cNvSpPr txBox="1"/>
              <p:nvPr/>
            </p:nvSpPr>
            <p:spPr>
              <a:xfrm>
                <a:off x="1082626" y="7404069"/>
                <a:ext cx="1339305" cy="47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台所</a:t>
                </a:r>
              </a:p>
            </p:txBody>
          </p:sp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FFBB41F2-2554-407E-8456-E4DFE6259FD2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32" t="10170" r="65197" b="83784"/>
              <a:stretch/>
            </p:blipFill>
            <p:spPr bwMode="auto">
              <a:xfrm>
                <a:off x="3787859" y="7327579"/>
                <a:ext cx="1076498" cy="74220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3DD7DD8F-28F3-4970-AA40-3B59FEED3667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13" t="10292" r="49238" b="84395"/>
              <a:stretch/>
            </p:blipFill>
            <p:spPr bwMode="auto">
              <a:xfrm>
                <a:off x="5719007" y="7366642"/>
                <a:ext cx="661440" cy="65236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FB494E58-1BBA-4522-8836-01B256791BFF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96" t="10537" r="26971" b="83906"/>
              <a:stretch/>
            </p:blipFill>
            <p:spPr bwMode="auto">
              <a:xfrm>
                <a:off x="1863129" y="7363471"/>
                <a:ext cx="938777" cy="682309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1" name="四角形: メモ 30">
              <a:extLst>
                <a:ext uri="{FF2B5EF4-FFF2-40B4-BE49-F238E27FC236}">
                  <a16:creationId xmlns:a16="http://schemas.microsoft.com/office/drawing/2014/main" id="{38B3CC6D-C88C-460F-9208-FE12A3C5E29C}"/>
                </a:ext>
              </a:extLst>
            </p:cNvPr>
            <p:cNvSpPr/>
            <p:nvPr/>
          </p:nvSpPr>
          <p:spPr>
            <a:xfrm>
              <a:off x="417631" y="5595021"/>
              <a:ext cx="6719328" cy="2762515"/>
            </a:xfrm>
            <a:prstGeom prst="foldedCorner">
              <a:avLst>
                <a:gd name="adj" fmla="val 10555"/>
              </a:avLst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A614008-F143-4BD6-8B27-ED2A9C082E09}"/>
                </a:ext>
              </a:extLst>
            </p:cNvPr>
            <p:cNvSpPr txBox="1"/>
            <p:nvPr/>
          </p:nvSpPr>
          <p:spPr>
            <a:xfrm>
              <a:off x="1396152" y="7929981"/>
              <a:ext cx="5420393" cy="347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詳細は乙訓消防組合ホームページをご覧ください。</a:t>
              </a:r>
              <a:endParaRPr kumimoji="1" lang="en-US" altLang="ja-JP" sz="1600" dirty="0"/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4B9381CF-1872-4361-AB5F-6AE2BF6F64F5}"/>
              </a:ext>
            </a:extLst>
          </p:cNvPr>
          <p:cNvGrpSpPr/>
          <p:nvPr/>
        </p:nvGrpSpPr>
        <p:grpSpPr>
          <a:xfrm>
            <a:off x="312944" y="7722505"/>
            <a:ext cx="6746766" cy="1621070"/>
            <a:chOff x="401832" y="9131498"/>
            <a:chExt cx="6746766" cy="1328816"/>
          </a:xfrm>
        </p:grpSpPr>
        <p:sp>
          <p:nvSpPr>
            <p:cNvPr id="74" name="四角形: 角を丸くする 73">
              <a:extLst>
                <a:ext uri="{FF2B5EF4-FFF2-40B4-BE49-F238E27FC236}">
                  <a16:creationId xmlns:a16="http://schemas.microsoft.com/office/drawing/2014/main" id="{92D061F7-6D1A-4370-9CB7-E0DF3F8596A5}"/>
                </a:ext>
              </a:extLst>
            </p:cNvPr>
            <p:cNvSpPr/>
            <p:nvPr/>
          </p:nvSpPr>
          <p:spPr>
            <a:xfrm>
              <a:off x="401832" y="9143923"/>
              <a:ext cx="6746766" cy="130771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A442DD55-028D-48EA-A8EA-648D19B14046}"/>
                </a:ext>
              </a:extLst>
            </p:cNvPr>
            <p:cNvSpPr txBox="1"/>
            <p:nvPr/>
          </p:nvSpPr>
          <p:spPr>
            <a:xfrm>
              <a:off x="666776" y="9131498"/>
              <a:ext cx="3680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山火事を起こさない！！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96F8F2B-CB1E-43CF-92A3-E758939DDA4F}"/>
                </a:ext>
              </a:extLst>
            </p:cNvPr>
            <p:cNvSpPr txBox="1"/>
            <p:nvPr/>
          </p:nvSpPr>
          <p:spPr>
            <a:xfrm>
              <a:off x="769712" y="9526844"/>
              <a:ext cx="6346811" cy="933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たばこ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の吸いが</a:t>
              </a:r>
              <a:r>
                <a:rPr lang="ja-JP" altLang="ja-JP" b="1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らは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投げ捨てない。</a:t>
              </a:r>
              <a:endPara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２　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強風時や乾燥時には、たき火などを控える。</a:t>
              </a:r>
              <a:endPara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３</a:t>
              </a:r>
              <a:r>
                <a:rPr lang="ja-JP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たき火などの際には、水バケツ等の消火準備をする。</a:t>
              </a:r>
              <a:endPara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kumimoji="1" lang="ja-JP" altLang="en-US" sz="14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なお、たき火や火入れ等をするときは、管轄の消防署へ届け出てください。</a:t>
              </a:r>
              <a:endParaRPr lang="ja-JP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73A157-CBAF-0434-2E1B-1BE2D973592C}"/>
              </a:ext>
            </a:extLst>
          </p:cNvPr>
          <p:cNvSpPr txBox="1"/>
          <p:nvPr/>
        </p:nvSpPr>
        <p:spPr>
          <a:xfrm>
            <a:off x="312944" y="5424200"/>
            <a:ext cx="6746766" cy="2000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b="1" i="0" u="none" strike="noStrike" baseline="0" dirty="0">
                <a:solidFill>
                  <a:srgbClr val="009FE7"/>
                </a:solidFill>
                <a:latin typeface="UDShinGoPro-DeBold"/>
              </a:rPr>
              <a:t>設置義務化と普及のいま</a:t>
            </a:r>
          </a:p>
          <a:p>
            <a:pPr algn="l"/>
            <a:r>
              <a:rPr lang="ja-JP" altLang="en-US" sz="1800" b="0" i="0" u="none" strike="noStrike" baseline="0" dirty="0">
                <a:solidFill>
                  <a:srgbClr val="000000"/>
                </a:solidFill>
                <a:latin typeface="UDShinGoPro-Light"/>
              </a:rPr>
              <a:t>　</a:t>
            </a:r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ShinGoPro-Light"/>
              </a:rPr>
              <a:t>平成</a:t>
            </a:r>
            <a:r>
              <a:rPr lang="en-US" altLang="ja-JP" sz="2000" b="0" i="0" u="none" strike="noStrike" baseline="0" dirty="0">
                <a:solidFill>
                  <a:srgbClr val="000000"/>
                </a:solidFill>
                <a:latin typeface="UDShinGoPro-Light"/>
              </a:rPr>
              <a:t>23 </a:t>
            </a:r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ShinGoPro-Light"/>
              </a:rPr>
              <a:t>年</a:t>
            </a:r>
            <a:r>
              <a:rPr lang="en-US" altLang="ja-JP" sz="2000" b="0" i="0" u="none" strike="noStrike" baseline="0" dirty="0">
                <a:solidFill>
                  <a:srgbClr val="000000"/>
                </a:solidFill>
                <a:latin typeface="UDShinGoPro-Light"/>
              </a:rPr>
              <a:t>6 </a:t>
            </a:r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ShinGoPro-Light"/>
              </a:rPr>
              <a:t>月より、すべての一般住宅への住宅用火災警報器設置が義務化されました。</a:t>
            </a:r>
          </a:p>
          <a:p>
            <a:pPr algn="l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ShinGoPro-Light"/>
              </a:rPr>
              <a:t>以降、未設置戸数は年々減少し、設置が標準となりつつあります。しかしながら、いまだに未設置のご家庭も存在し、「気づきの遅れ」が致命的リスクを残しています。</a:t>
            </a:r>
            <a:endParaRPr kumimoji="1" lang="ja-JP" altLang="en-US" sz="2000" dirty="0"/>
          </a:p>
        </p:txBody>
      </p:sp>
      <p:pic>
        <p:nvPicPr>
          <p:cNvPr id="11" name="図 10" descr="食品, 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A13B89-1188-4D5F-5B39-57285EF8B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48" y="3486008"/>
            <a:ext cx="1888007" cy="1888007"/>
          </a:xfrm>
          <a:prstGeom prst="rect">
            <a:avLst/>
          </a:prstGeom>
        </p:spPr>
      </p:pic>
      <p:pic>
        <p:nvPicPr>
          <p:cNvPr id="13" name="図 12" descr="挿絵, テーブル, スポーツゲーム, ウィンドウ が含まれている画像">
            <a:extLst>
              <a:ext uri="{FF2B5EF4-FFF2-40B4-BE49-F238E27FC236}">
                <a16:creationId xmlns:a16="http://schemas.microsoft.com/office/drawing/2014/main" id="{C928C87B-D474-F7CA-8136-3B95D410B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34" y="3477186"/>
            <a:ext cx="1888006" cy="18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49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</TotalTime>
  <Words>439</Words>
  <Application>Microsoft Office PowerPoint</Application>
  <PresentationFormat>ユーザー設定</PresentationFormat>
  <Paragraphs>45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BIZ UDPゴシック</vt:lpstr>
      <vt:lpstr>HGP創英ﾌﾟﾚｾﾞﾝｽEB</vt:lpstr>
      <vt:lpstr>HGS創英角ｺﾞｼｯｸUB</vt:lpstr>
      <vt:lpstr>HG創英角ｺﾞｼｯｸUB</vt:lpstr>
      <vt:lpstr>ＭＳ Ｐゴシック</vt:lpstr>
      <vt:lpstr>ＭＳ 明朝</vt:lpstr>
      <vt:lpstr>UD デジタル 教科書体 N-R</vt:lpstr>
      <vt:lpstr>UDShinGoPro-DeBold</vt:lpstr>
      <vt:lpstr>UDShinGoPro-Light</vt:lpstr>
      <vt:lpstr>Arial</vt:lpstr>
      <vt:lpstr>Bodoni MT Black</vt:lpstr>
      <vt:lpstr>Calibri</vt:lpstr>
      <vt:lpstr>Calibri Light</vt:lpstr>
      <vt:lpstr>Cooper Black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山内　慎也</dc:creator>
  <cp:lastModifiedBy>山田  祐也</cp:lastModifiedBy>
  <cp:revision>156</cp:revision>
  <cp:lastPrinted>2024-08-14T02:32:55Z</cp:lastPrinted>
  <dcterms:created xsi:type="dcterms:W3CDTF">2022-09-11T21:49:54Z</dcterms:created>
  <dcterms:modified xsi:type="dcterms:W3CDTF">2026-02-05T01:41:51Z</dcterms:modified>
</cp:coreProperties>
</file>